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3"/>
  </p:notesMasterIdLst>
  <p:handoutMasterIdLst>
    <p:handoutMasterId r:id="rId54"/>
  </p:handoutMasterIdLst>
  <p:sldIdLst>
    <p:sldId id="307" r:id="rId2"/>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4" d="100"/>
          <a:sy n="74" d="100"/>
        </p:scale>
        <p:origin x="10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F1550-CEBD-4E56-8E4E-73B50CD1D224}" type="doc">
      <dgm:prSet loTypeId="urn:microsoft.com/office/officeart/2005/8/layout/hProcess9" loCatId="process" qsTypeId="urn:microsoft.com/office/officeart/2005/8/quickstyle/simple1" qsCatId="simple" csTypeId="urn:microsoft.com/office/officeart/2005/8/colors/colorful1#18" csCatId="colorful" phldr="1"/>
      <dgm:spPr/>
      <dgm:t>
        <a:bodyPr/>
        <a:lstStyle/>
        <a:p>
          <a:endParaRPr lang="tr-TR"/>
        </a:p>
      </dgm:t>
    </dgm:pt>
    <dgm:pt modelId="{8A0E9EE4-FB15-41C8-891B-F0BFA55D1A44}">
      <dgm:prSet custT="1"/>
      <dgm:spPr/>
      <dgm:t>
        <a:bodyPr/>
        <a:lstStyle/>
        <a:p>
          <a:pPr rtl="0"/>
          <a:r>
            <a:rPr lang="tr-TR" sz="2800" b="1" i="0" baseline="0" dirty="0"/>
            <a:t>Tehlike ve Riskleri Tanı</a:t>
          </a:r>
          <a:endParaRPr lang="tr-TR" sz="2800" b="1" dirty="0"/>
        </a:p>
      </dgm:t>
    </dgm:pt>
    <dgm:pt modelId="{CA514880-45B4-43E8-9382-D35125C4186E}" type="parTrans" cxnId="{548BD5E6-3633-4B4E-9677-73713FC31D78}">
      <dgm:prSet/>
      <dgm:spPr/>
      <dgm:t>
        <a:bodyPr/>
        <a:lstStyle/>
        <a:p>
          <a:endParaRPr lang="tr-TR"/>
        </a:p>
      </dgm:t>
    </dgm:pt>
    <dgm:pt modelId="{70C519CC-4BD8-4575-B043-61C2A0137F01}" type="sibTrans" cxnId="{548BD5E6-3633-4B4E-9677-73713FC31D78}">
      <dgm:prSet/>
      <dgm:spPr/>
      <dgm:t>
        <a:bodyPr/>
        <a:lstStyle/>
        <a:p>
          <a:endParaRPr lang="tr-TR"/>
        </a:p>
      </dgm:t>
    </dgm:pt>
    <dgm:pt modelId="{A58398C8-B873-4544-AA44-C9A39501139D}">
      <dgm:prSet custT="1"/>
      <dgm:spPr/>
      <dgm:t>
        <a:bodyPr/>
        <a:lstStyle/>
        <a:p>
          <a:pPr rtl="0"/>
          <a:r>
            <a:rPr lang="tr-TR" sz="2400" b="1" dirty="0"/>
            <a:t>Riskleri Derecelendir</a:t>
          </a:r>
        </a:p>
      </dgm:t>
    </dgm:pt>
    <dgm:pt modelId="{C638E992-839B-43A2-BAFD-33F0072AEB24}" type="parTrans" cxnId="{5C437543-4479-4CF3-B4E5-0C33AD967669}">
      <dgm:prSet/>
      <dgm:spPr/>
      <dgm:t>
        <a:bodyPr/>
        <a:lstStyle/>
        <a:p>
          <a:endParaRPr lang="tr-TR"/>
        </a:p>
      </dgm:t>
    </dgm:pt>
    <dgm:pt modelId="{BEE2374C-724D-46BF-921A-3811EB7A0E03}" type="sibTrans" cxnId="{5C437543-4479-4CF3-B4E5-0C33AD967669}">
      <dgm:prSet/>
      <dgm:spPr/>
      <dgm:t>
        <a:bodyPr/>
        <a:lstStyle/>
        <a:p>
          <a:endParaRPr lang="tr-TR"/>
        </a:p>
      </dgm:t>
    </dgm:pt>
    <dgm:pt modelId="{286D620B-DD61-4E20-A2D4-9109AED32570}">
      <dgm:prSet custT="1"/>
      <dgm:spPr/>
      <dgm:t>
        <a:bodyPr/>
        <a:lstStyle/>
        <a:p>
          <a:pPr rtl="0"/>
          <a:r>
            <a:rPr lang="tr-TR" sz="2400" b="1" dirty="0"/>
            <a:t>Kontrol Tedbirlerine Karar Ver ve Planla</a:t>
          </a:r>
        </a:p>
      </dgm:t>
    </dgm:pt>
    <dgm:pt modelId="{E302F3F9-29C0-4D43-A6BE-F44FBBE629A0}" type="parTrans" cxnId="{A7B70209-4F66-48D4-B244-8D763D4694B0}">
      <dgm:prSet/>
      <dgm:spPr/>
      <dgm:t>
        <a:bodyPr/>
        <a:lstStyle/>
        <a:p>
          <a:endParaRPr lang="tr-TR"/>
        </a:p>
      </dgm:t>
    </dgm:pt>
    <dgm:pt modelId="{E3D1F09E-0316-41EC-A76A-328419C00015}" type="sibTrans" cxnId="{A7B70209-4F66-48D4-B244-8D763D4694B0}">
      <dgm:prSet/>
      <dgm:spPr/>
      <dgm:t>
        <a:bodyPr/>
        <a:lstStyle/>
        <a:p>
          <a:endParaRPr lang="tr-TR"/>
        </a:p>
      </dgm:t>
    </dgm:pt>
    <dgm:pt modelId="{DAF62862-A084-487F-B911-0F6BE3616D7B}">
      <dgm:prSet custT="1"/>
      <dgm:spPr/>
      <dgm:t>
        <a:bodyPr/>
        <a:lstStyle/>
        <a:p>
          <a:pPr rtl="0"/>
          <a:r>
            <a:rPr lang="tr-TR" sz="2400" b="1" dirty="0"/>
            <a:t>Uygula, İzle ve Tekrar Et</a:t>
          </a:r>
        </a:p>
      </dgm:t>
    </dgm:pt>
    <dgm:pt modelId="{BC137DBD-E931-4204-9347-5063787E0E28}" type="parTrans" cxnId="{01682D51-90C8-436C-BE30-A8F87F397555}">
      <dgm:prSet/>
      <dgm:spPr/>
      <dgm:t>
        <a:bodyPr/>
        <a:lstStyle/>
        <a:p>
          <a:endParaRPr lang="tr-TR"/>
        </a:p>
      </dgm:t>
    </dgm:pt>
    <dgm:pt modelId="{3C13F927-7ED7-4B82-B83D-382AAB0597B8}" type="sibTrans" cxnId="{01682D51-90C8-436C-BE30-A8F87F397555}">
      <dgm:prSet/>
      <dgm:spPr/>
      <dgm:t>
        <a:bodyPr/>
        <a:lstStyle/>
        <a:p>
          <a:endParaRPr lang="tr-TR"/>
        </a:p>
      </dgm:t>
    </dgm:pt>
    <dgm:pt modelId="{29DFEDCC-52AE-4B8E-BA78-D3F2A7730FF1}" type="pres">
      <dgm:prSet presAssocID="{2DFF1550-CEBD-4E56-8E4E-73B50CD1D224}" presName="CompostProcess" presStyleCnt="0">
        <dgm:presLayoutVars>
          <dgm:dir/>
          <dgm:resizeHandles val="exact"/>
        </dgm:presLayoutVars>
      </dgm:prSet>
      <dgm:spPr/>
    </dgm:pt>
    <dgm:pt modelId="{F46CC051-1227-48EC-9906-5C30A510E2CF}" type="pres">
      <dgm:prSet presAssocID="{2DFF1550-CEBD-4E56-8E4E-73B50CD1D224}" presName="arrow" presStyleLbl="bgShp" presStyleIdx="0" presStyleCnt="1" custScaleX="115718"/>
      <dgm:spPr/>
    </dgm:pt>
    <dgm:pt modelId="{526C26E9-90DA-4C8A-A18F-985E4399F330}" type="pres">
      <dgm:prSet presAssocID="{2DFF1550-CEBD-4E56-8E4E-73B50CD1D224}" presName="linearProcess" presStyleCnt="0"/>
      <dgm:spPr/>
    </dgm:pt>
    <dgm:pt modelId="{0F9C722D-BC1C-4963-95B7-AA4C789DB5B8}" type="pres">
      <dgm:prSet presAssocID="{8A0E9EE4-FB15-41C8-891B-F0BFA55D1A44}" presName="textNode" presStyleLbl="node1" presStyleIdx="0" presStyleCnt="4">
        <dgm:presLayoutVars>
          <dgm:bulletEnabled val="1"/>
        </dgm:presLayoutVars>
      </dgm:prSet>
      <dgm:spPr/>
    </dgm:pt>
    <dgm:pt modelId="{A461FD12-5961-4693-AF01-603BE3DA6B67}" type="pres">
      <dgm:prSet presAssocID="{70C519CC-4BD8-4575-B043-61C2A0137F01}" presName="sibTrans" presStyleCnt="0"/>
      <dgm:spPr/>
    </dgm:pt>
    <dgm:pt modelId="{17CB5857-24CC-4FFB-A80D-1DCF0A5A6722}" type="pres">
      <dgm:prSet presAssocID="{A58398C8-B873-4544-AA44-C9A39501139D}" presName="textNode" presStyleLbl="node1" presStyleIdx="1" presStyleCnt="4" custScaleX="112246">
        <dgm:presLayoutVars>
          <dgm:bulletEnabled val="1"/>
        </dgm:presLayoutVars>
      </dgm:prSet>
      <dgm:spPr/>
    </dgm:pt>
    <dgm:pt modelId="{418AC631-806E-4F1D-A89B-89D26164563C}" type="pres">
      <dgm:prSet presAssocID="{BEE2374C-724D-46BF-921A-3811EB7A0E03}" presName="sibTrans" presStyleCnt="0"/>
      <dgm:spPr/>
    </dgm:pt>
    <dgm:pt modelId="{0449076F-D7DD-4616-9FBE-35E7D8C9155E}" type="pres">
      <dgm:prSet presAssocID="{286D620B-DD61-4E20-A2D4-9109AED32570}" presName="textNode" presStyleLbl="node1" presStyleIdx="2" presStyleCnt="4" custScaleX="118234">
        <dgm:presLayoutVars>
          <dgm:bulletEnabled val="1"/>
        </dgm:presLayoutVars>
      </dgm:prSet>
      <dgm:spPr/>
    </dgm:pt>
    <dgm:pt modelId="{A010AB6E-467C-4F7E-948E-D599768EF49D}" type="pres">
      <dgm:prSet presAssocID="{E3D1F09E-0316-41EC-A76A-328419C00015}" presName="sibTrans" presStyleCnt="0"/>
      <dgm:spPr/>
    </dgm:pt>
    <dgm:pt modelId="{2F6930ED-D779-4C3D-87E1-80B8B838DAB2}" type="pres">
      <dgm:prSet presAssocID="{DAF62862-A084-487F-B911-0F6BE3616D7B}" presName="textNode" presStyleLbl="node1" presStyleIdx="3" presStyleCnt="4">
        <dgm:presLayoutVars>
          <dgm:bulletEnabled val="1"/>
        </dgm:presLayoutVars>
      </dgm:prSet>
      <dgm:spPr/>
    </dgm:pt>
  </dgm:ptLst>
  <dgm:cxnLst>
    <dgm:cxn modelId="{A7B70209-4F66-48D4-B244-8D763D4694B0}" srcId="{2DFF1550-CEBD-4E56-8E4E-73B50CD1D224}" destId="{286D620B-DD61-4E20-A2D4-9109AED32570}" srcOrd="2" destOrd="0" parTransId="{E302F3F9-29C0-4D43-A6BE-F44FBBE629A0}" sibTransId="{E3D1F09E-0316-41EC-A76A-328419C00015}"/>
    <dgm:cxn modelId="{AE1E9A23-862B-4B4C-8395-F39D4BE49961}" type="presOf" srcId="{286D620B-DD61-4E20-A2D4-9109AED32570}" destId="{0449076F-D7DD-4616-9FBE-35E7D8C9155E}" srcOrd="0" destOrd="0" presId="urn:microsoft.com/office/officeart/2005/8/layout/hProcess9"/>
    <dgm:cxn modelId="{3DCF9540-35EA-43FA-B14E-FDC897631114}" type="presOf" srcId="{2DFF1550-CEBD-4E56-8E4E-73B50CD1D224}" destId="{29DFEDCC-52AE-4B8E-BA78-D3F2A7730FF1}" srcOrd="0" destOrd="0" presId="urn:microsoft.com/office/officeart/2005/8/layout/hProcess9"/>
    <dgm:cxn modelId="{268E1D5E-94E4-42D4-BC60-46B9407AB715}" type="presOf" srcId="{8A0E9EE4-FB15-41C8-891B-F0BFA55D1A44}" destId="{0F9C722D-BC1C-4963-95B7-AA4C789DB5B8}" srcOrd="0" destOrd="0" presId="urn:microsoft.com/office/officeart/2005/8/layout/hProcess9"/>
    <dgm:cxn modelId="{5C437543-4479-4CF3-B4E5-0C33AD967669}" srcId="{2DFF1550-CEBD-4E56-8E4E-73B50CD1D224}" destId="{A58398C8-B873-4544-AA44-C9A39501139D}" srcOrd="1" destOrd="0" parTransId="{C638E992-839B-43A2-BAFD-33F0072AEB24}" sibTransId="{BEE2374C-724D-46BF-921A-3811EB7A0E03}"/>
    <dgm:cxn modelId="{01682D51-90C8-436C-BE30-A8F87F397555}" srcId="{2DFF1550-CEBD-4E56-8E4E-73B50CD1D224}" destId="{DAF62862-A084-487F-B911-0F6BE3616D7B}" srcOrd="3" destOrd="0" parTransId="{BC137DBD-E931-4204-9347-5063787E0E28}" sibTransId="{3C13F927-7ED7-4B82-B83D-382AAB0597B8}"/>
    <dgm:cxn modelId="{EA7B9C97-CE10-4C6B-BE01-C72D0BBB465F}" type="presOf" srcId="{DAF62862-A084-487F-B911-0F6BE3616D7B}" destId="{2F6930ED-D779-4C3D-87E1-80B8B838DAB2}" srcOrd="0" destOrd="0" presId="urn:microsoft.com/office/officeart/2005/8/layout/hProcess9"/>
    <dgm:cxn modelId="{DD60E1BD-5271-4FF9-AB18-02DECB147324}" type="presOf" srcId="{A58398C8-B873-4544-AA44-C9A39501139D}" destId="{17CB5857-24CC-4FFB-A80D-1DCF0A5A6722}" srcOrd="0" destOrd="0" presId="urn:microsoft.com/office/officeart/2005/8/layout/hProcess9"/>
    <dgm:cxn modelId="{548BD5E6-3633-4B4E-9677-73713FC31D78}" srcId="{2DFF1550-CEBD-4E56-8E4E-73B50CD1D224}" destId="{8A0E9EE4-FB15-41C8-891B-F0BFA55D1A44}" srcOrd="0" destOrd="0" parTransId="{CA514880-45B4-43E8-9382-D35125C4186E}" sibTransId="{70C519CC-4BD8-4575-B043-61C2A0137F01}"/>
    <dgm:cxn modelId="{1E1FAF8C-92BF-4714-BEDC-7F75E6AB2D88}" type="presParOf" srcId="{29DFEDCC-52AE-4B8E-BA78-D3F2A7730FF1}" destId="{F46CC051-1227-48EC-9906-5C30A510E2CF}" srcOrd="0" destOrd="0" presId="urn:microsoft.com/office/officeart/2005/8/layout/hProcess9"/>
    <dgm:cxn modelId="{C90A8554-5E79-4110-84F9-7D34CC8A9FA5}" type="presParOf" srcId="{29DFEDCC-52AE-4B8E-BA78-D3F2A7730FF1}" destId="{526C26E9-90DA-4C8A-A18F-985E4399F330}" srcOrd="1" destOrd="0" presId="urn:microsoft.com/office/officeart/2005/8/layout/hProcess9"/>
    <dgm:cxn modelId="{6F11A099-078D-4075-8159-15AFC417C7E4}" type="presParOf" srcId="{526C26E9-90DA-4C8A-A18F-985E4399F330}" destId="{0F9C722D-BC1C-4963-95B7-AA4C789DB5B8}" srcOrd="0" destOrd="0" presId="urn:microsoft.com/office/officeart/2005/8/layout/hProcess9"/>
    <dgm:cxn modelId="{A8C039EE-CC76-4067-B0B0-BD7ADE31B8BA}" type="presParOf" srcId="{526C26E9-90DA-4C8A-A18F-985E4399F330}" destId="{A461FD12-5961-4693-AF01-603BE3DA6B67}" srcOrd="1" destOrd="0" presId="urn:microsoft.com/office/officeart/2005/8/layout/hProcess9"/>
    <dgm:cxn modelId="{3FD1C82E-9BC2-4D6B-A40C-5A4438C2FBEB}" type="presParOf" srcId="{526C26E9-90DA-4C8A-A18F-985E4399F330}" destId="{17CB5857-24CC-4FFB-A80D-1DCF0A5A6722}" srcOrd="2" destOrd="0" presId="urn:microsoft.com/office/officeart/2005/8/layout/hProcess9"/>
    <dgm:cxn modelId="{B22DC823-8265-4389-8C25-4DF9DB5AD44E}" type="presParOf" srcId="{526C26E9-90DA-4C8A-A18F-985E4399F330}" destId="{418AC631-806E-4F1D-A89B-89D26164563C}" srcOrd="3" destOrd="0" presId="urn:microsoft.com/office/officeart/2005/8/layout/hProcess9"/>
    <dgm:cxn modelId="{28EA0CD7-D1D2-4BE4-9290-D1447CF62891}" type="presParOf" srcId="{526C26E9-90DA-4C8A-A18F-985E4399F330}" destId="{0449076F-D7DD-4616-9FBE-35E7D8C9155E}" srcOrd="4" destOrd="0" presId="urn:microsoft.com/office/officeart/2005/8/layout/hProcess9"/>
    <dgm:cxn modelId="{0C7D8819-0791-4B36-AFE1-BF9FE7E76F07}" type="presParOf" srcId="{526C26E9-90DA-4C8A-A18F-985E4399F330}" destId="{A010AB6E-467C-4F7E-948E-D599768EF49D}" srcOrd="5" destOrd="0" presId="urn:microsoft.com/office/officeart/2005/8/layout/hProcess9"/>
    <dgm:cxn modelId="{9573C643-7528-42C4-96C8-F92D9F9C0271}" type="presParOf" srcId="{526C26E9-90DA-4C8A-A18F-985E4399F330}" destId="{2F6930ED-D779-4C3D-87E1-80B8B838DAB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CC051-1227-48EC-9906-5C30A510E2CF}">
      <dsp:nvSpPr>
        <dsp:cNvPr id="0" name=""/>
        <dsp:cNvSpPr/>
      </dsp:nvSpPr>
      <dsp:spPr>
        <a:xfrm>
          <a:off x="65529" y="0"/>
          <a:ext cx="7861827" cy="38707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C722D-BC1C-4963-95B7-AA4C789DB5B8}">
      <dsp:nvSpPr>
        <dsp:cNvPr id="0" name=""/>
        <dsp:cNvSpPr/>
      </dsp:nvSpPr>
      <dsp:spPr>
        <a:xfrm>
          <a:off x="6642" y="1161228"/>
          <a:ext cx="1692366" cy="15483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tr-TR" sz="2800" b="1" i="0" kern="1200" baseline="0" dirty="0"/>
            <a:t>Tehlike ve Riskleri Tanı</a:t>
          </a:r>
          <a:endParaRPr lang="tr-TR" sz="2800" b="1" kern="1200" dirty="0"/>
        </a:p>
      </dsp:txBody>
      <dsp:txXfrm>
        <a:off x="82224" y="1236810"/>
        <a:ext cx="1541202" cy="1397140"/>
      </dsp:txXfrm>
    </dsp:sp>
    <dsp:sp modelId="{17CB5857-24CC-4FFB-A80D-1DCF0A5A6722}">
      <dsp:nvSpPr>
        <dsp:cNvPr id="0" name=""/>
        <dsp:cNvSpPr/>
      </dsp:nvSpPr>
      <dsp:spPr>
        <a:xfrm>
          <a:off x="1930443" y="1161228"/>
          <a:ext cx="1899613" cy="154830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Riskleri Derecelendir</a:t>
          </a:r>
        </a:p>
      </dsp:txBody>
      <dsp:txXfrm>
        <a:off x="2006025" y="1236810"/>
        <a:ext cx="1748449" cy="1397140"/>
      </dsp:txXfrm>
    </dsp:sp>
    <dsp:sp modelId="{0449076F-D7DD-4616-9FBE-35E7D8C9155E}">
      <dsp:nvSpPr>
        <dsp:cNvPr id="0" name=""/>
        <dsp:cNvSpPr/>
      </dsp:nvSpPr>
      <dsp:spPr>
        <a:xfrm>
          <a:off x="4061491" y="1161228"/>
          <a:ext cx="2000952" cy="154830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Kontrol Tedbirlerine Karar Ver ve Planla</a:t>
          </a:r>
        </a:p>
      </dsp:txBody>
      <dsp:txXfrm>
        <a:off x="4137073" y="1236810"/>
        <a:ext cx="1849788" cy="1397140"/>
      </dsp:txXfrm>
    </dsp:sp>
    <dsp:sp modelId="{2F6930ED-D779-4C3D-87E1-80B8B838DAB2}">
      <dsp:nvSpPr>
        <dsp:cNvPr id="0" name=""/>
        <dsp:cNvSpPr/>
      </dsp:nvSpPr>
      <dsp:spPr>
        <a:xfrm>
          <a:off x="6293878" y="1161228"/>
          <a:ext cx="1692366" cy="154830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Uygula, İzle ve Tekrar Et</a:t>
          </a:r>
        </a:p>
      </dsp:txBody>
      <dsp:txXfrm>
        <a:off x="6369460" y="1236810"/>
        <a:ext cx="1541202" cy="13971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a:t>SAKARYA İSG</a:t>
            </a: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E640CE-4B87-40B1-AB7D-FEFE8A2EC7E1}" type="datetimeFigureOut">
              <a:rPr lang="tr-TR" smtClean="0"/>
              <a:t>05.11.2020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BE95B7-822D-4FAA-8ED7-ADCF021BB327}" type="slidenum">
              <a:rPr lang="tr-TR" smtClean="0"/>
              <a:t>‹#›</a:t>
            </a:fld>
            <a:endParaRPr lang="tr-TR"/>
          </a:p>
        </p:txBody>
      </p:sp>
    </p:spTree>
    <p:extLst>
      <p:ext uri="{BB962C8B-B14F-4D97-AF65-F5344CB8AC3E}">
        <p14:creationId xmlns:p14="http://schemas.microsoft.com/office/powerpoint/2010/main" val="330256825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a:t>SAKARYA İSG</a:t>
            </a: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7F6F3-9221-4BED-B003-FD8068F686E4}" type="datetimeFigureOut">
              <a:rPr lang="tr-TR" smtClean="0"/>
              <a:t>05.11.2020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E4381-909D-4221-9E22-F4751D9C3954}" type="slidenum">
              <a:rPr lang="tr-TR" smtClean="0"/>
              <a:t>‹#›</a:t>
            </a:fld>
            <a:endParaRPr lang="tr-TR"/>
          </a:p>
        </p:txBody>
      </p:sp>
    </p:spTree>
    <p:extLst>
      <p:ext uri="{BB962C8B-B14F-4D97-AF65-F5344CB8AC3E}">
        <p14:creationId xmlns:p14="http://schemas.microsoft.com/office/powerpoint/2010/main" val="103530534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10</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11</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12</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13</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14</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15</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16</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17</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18</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19</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20</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21</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22</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23</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24</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25</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26</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27</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28</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29</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30</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31</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32</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33</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34</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35</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36</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37</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38</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39</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40</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41</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42</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43</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44</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45</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46</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47</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48</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49</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5</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50</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51</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6</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7</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8</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E4381-909D-4221-9E22-F4751D9C3954}" type="slidenum">
              <a:rPr lang="tr-TR" smtClean="0"/>
              <a:t>9</a:t>
            </a:fld>
            <a:endParaRPr lang="tr-TR"/>
          </a:p>
        </p:txBody>
      </p:sp>
      <p:sp>
        <p:nvSpPr>
          <p:cNvPr id="5" name="Üstbilgi Yer Tutucusu 4"/>
          <p:cNvSpPr>
            <a:spLocks noGrp="1"/>
          </p:cNvSpPr>
          <p:nvPr>
            <p:ph type="hdr" sz="quarter" idx="11"/>
          </p:nvPr>
        </p:nvSpPr>
        <p:spPr/>
        <p:txBody>
          <a:bodyPr/>
          <a:lstStyle/>
          <a:p>
            <a:r>
              <a:rPr lang="tr-TR"/>
              <a:t>SAKARYA İSG</a:t>
            </a:r>
          </a:p>
        </p:txBody>
      </p:sp>
    </p:spTree>
    <p:extLst>
      <p:ext uri="{BB962C8B-B14F-4D97-AF65-F5344CB8AC3E}">
        <p14:creationId xmlns:p14="http://schemas.microsoft.com/office/powerpoint/2010/main" val="258498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3720DD-5B6D-40BF-8493-A6B52D484E6B}" type="datetimeFigureOut">
              <a:rPr lang="tr-TR" smtClean="0"/>
              <a:t>05.11.2020</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05.11.2020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05.11.2020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05.11.2020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05.11.2020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05.11.2020</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05.11.2020</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t>05.11.2020</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resmigazete.gov.tr/eskiler/2012/12/20121229-13.ht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mevzuat.meb.gov.tr/dosyalar/1935.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akaryaisg.meb.gov.t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pPr algn="ctr"/>
            <a:r>
              <a:rPr lang="tr-TR" sz="4800" b="1" dirty="0"/>
              <a:t>HOŞ GELDİNİZ!</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5" name="İçerik Yer Tutucus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31840" y="1772816"/>
            <a:ext cx="2774685" cy="1482915"/>
          </a:xfrm>
        </p:spPr>
      </p:pic>
      <p:sp>
        <p:nvSpPr>
          <p:cNvPr id="6" name="İçerik Yer Tutucusu 2"/>
          <p:cNvSpPr txBox="1">
            <a:spLocks/>
          </p:cNvSpPr>
          <p:nvPr/>
        </p:nvSpPr>
        <p:spPr>
          <a:xfrm>
            <a:off x="1115616" y="2420888"/>
            <a:ext cx="6705193" cy="3411741"/>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endParaRPr lang="tr-TR" b="1" dirty="0"/>
          </a:p>
          <a:p>
            <a:pPr algn="ctr"/>
            <a:endParaRPr lang="tr-TR" b="1" dirty="0"/>
          </a:p>
          <a:p>
            <a:pPr marL="68580" indent="0" algn="ctr">
              <a:buNone/>
            </a:pPr>
            <a:r>
              <a:rPr lang="tr-TR" b="1" dirty="0"/>
              <a:t>Sakarya </a:t>
            </a:r>
          </a:p>
          <a:p>
            <a:pPr marL="68580" indent="0" algn="ctr">
              <a:buNone/>
            </a:pPr>
            <a:r>
              <a:rPr lang="tr-TR" b="1" dirty="0"/>
              <a:t>İl Milli Eğitim Müdürlüğü</a:t>
            </a:r>
          </a:p>
          <a:p>
            <a:pPr marL="68580" indent="0" algn="ctr">
              <a:buNone/>
            </a:pPr>
            <a:r>
              <a:rPr lang="tr-TR" b="1" dirty="0"/>
              <a:t>İşyeri Sağlığı ve Güvenliği Birimi</a:t>
            </a:r>
          </a:p>
          <a:p>
            <a:pPr marL="68580" indent="0" algn="ctr">
              <a:buNone/>
            </a:pPr>
            <a:r>
              <a:rPr lang="tr-TR" sz="4400" b="1" dirty="0">
                <a:solidFill>
                  <a:schemeClr val="accent6"/>
                </a:solidFill>
              </a:rPr>
              <a:t>RİSK DEĞERLENDİRME SEMİNERİ</a:t>
            </a:r>
          </a:p>
        </p:txBody>
      </p:sp>
    </p:spTree>
    <p:extLst>
      <p:ext uri="{BB962C8B-B14F-4D97-AF65-F5344CB8AC3E}">
        <p14:creationId xmlns:p14="http://schemas.microsoft.com/office/powerpoint/2010/main" val="52991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2800" b="1" dirty="0"/>
              <a:t>RİSK DEĞERLENDİRMESİ TEMEL TANIMLAR</a:t>
            </a:r>
          </a:p>
        </p:txBody>
      </p:sp>
      <p:sp>
        <p:nvSpPr>
          <p:cNvPr id="3" name="İçerik Yer Tutucusu 2"/>
          <p:cNvSpPr>
            <a:spLocks noGrp="1"/>
          </p:cNvSpPr>
          <p:nvPr>
            <p:ph idx="1"/>
          </p:nvPr>
        </p:nvSpPr>
        <p:spPr>
          <a:xfrm>
            <a:off x="1043492" y="2060848"/>
            <a:ext cx="6984892" cy="4176464"/>
          </a:xfrm>
        </p:spPr>
        <p:txBody>
          <a:bodyPr>
            <a:noAutofit/>
          </a:bodyPr>
          <a:lstStyle/>
          <a:p>
            <a:r>
              <a:rPr lang="tr-TR" sz="2000" b="1" dirty="0"/>
              <a:t>Tehlike ve risk kavramlarını basit bir örnekle daha anlaşılır hale getirmek gerekirse</a:t>
            </a:r>
            <a:r>
              <a:rPr lang="tr-TR" sz="2000" dirty="0"/>
              <a:t>; yüzme bilmeyen bir kişinin suya girmek istemesi bir tehlikedir, suya girmesi ise risktir. Suya girme düşüncesinden vazgeçen kişi muhtemel tehlikeyi yok etmiş olur, ancak suya girerse boğulma riski ile karşılaşabilir.</a:t>
            </a:r>
          </a:p>
          <a:p>
            <a:r>
              <a:rPr lang="tr-TR" sz="2000" dirty="0"/>
              <a:t>Tehlikeler sonucunda ortaya çıkabilecek olan her potansiyel durum bir risktir (</a:t>
            </a:r>
            <a:r>
              <a:rPr lang="tr-TR" sz="2000" dirty="0" err="1"/>
              <a:t>Örn</a:t>
            </a:r>
            <a:r>
              <a:rPr lang="tr-TR" sz="2000" dirty="0"/>
              <a:t>: ölüm riski, yaralanma riski, sakat kalma riski, </a:t>
            </a:r>
            <a:r>
              <a:rPr lang="tr-TR" sz="2000" dirty="0" err="1"/>
              <a:t>vb</a:t>
            </a:r>
            <a:r>
              <a:rPr lang="tr-TR" sz="2000" dirty="0"/>
              <a:t>). Sıralama bakımından incelenmesi gerekirse; önce tehlike, sonrasında da bu tehlikeden kaynaklanan risk ortaya çıkar (</a:t>
            </a:r>
            <a:r>
              <a:rPr lang="tr-TR" sz="2000" dirty="0" err="1"/>
              <a:t>Örn</a:t>
            </a:r>
            <a:r>
              <a:rPr lang="tr-TR" sz="2000" dirty="0"/>
              <a:t>: Düşme tehlikesi sonrasında ölüm riskinin ortaya çıkması, </a:t>
            </a:r>
            <a:r>
              <a:rPr lang="tr-TR" sz="2000" dirty="0" err="1"/>
              <a:t>vb</a:t>
            </a:r>
            <a:r>
              <a:rPr lang="tr-TR" sz="2000" dirty="0"/>
              <a:t>).</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95992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2800" b="1" dirty="0"/>
              <a:t>RİSK DEĞERLENDİRMESİ TEMEL TANIMLAR</a:t>
            </a:r>
          </a:p>
        </p:txBody>
      </p:sp>
      <p:sp>
        <p:nvSpPr>
          <p:cNvPr id="3" name="İçerik Yer Tutucusu 2"/>
          <p:cNvSpPr>
            <a:spLocks noGrp="1"/>
          </p:cNvSpPr>
          <p:nvPr>
            <p:ph idx="1"/>
          </p:nvPr>
        </p:nvSpPr>
        <p:spPr>
          <a:xfrm>
            <a:off x="1043492" y="2060848"/>
            <a:ext cx="6984892" cy="4176464"/>
          </a:xfrm>
        </p:spPr>
        <p:txBody>
          <a:bodyPr>
            <a:noAutofit/>
          </a:bodyPr>
          <a:lstStyle/>
          <a:p>
            <a:r>
              <a:rPr lang="tr-TR" sz="2200" b="1" dirty="0"/>
              <a:t>Ramak kala olay:</a:t>
            </a:r>
            <a:r>
              <a:rPr lang="tr-TR" sz="2200" dirty="0"/>
              <a:t> İşyerinde meydana gelen; çalışan, işyeri ya da iş ekipmanını zarara uğratma potansiyeli olduğu halde zarara uğratmayan olaydır.</a:t>
            </a:r>
          </a:p>
          <a:p>
            <a:r>
              <a:rPr lang="tr-TR" sz="2200" b="1" dirty="0"/>
              <a:t>Önleme:</a:t>
            </a:r>
            <a:r>
              <a:rPr lang="tr-TR" sz="2200" dirty="0"/>
              <a:t> İşyerinde yürütülen işlerin bütün safhalarında iş sağlığı ve güvenliği ile ilgili riskleri ortadan kaldırmak veya azaltmak için planlanan ve alınan tedbirlerin tümüdür.</a:t>
            </a:r>
          </a:p>
          <a:p>
            <a:r>
              <a:rPr lang="tr-TR" sz="2200" b="1" dirty="0"/>
              <a:t>Kabul edilebilir risk seviyesi: </a:t>
            </a:r>
            <a:r>
              <a:rPr lang="tr-TR" sz="2200" dirty="0"/>
              <a:t>Yasal yükümlülüklere ve işyerinin önleme politikasına uygun, kayıp veya yaralanma oluşturmayacak risk seviyesidir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294797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2800" b="1" dirty="0"/>
              <a:t>RİSK DEĞERLENDİRMESİ TEMEL TANIMLAR</a:t>
            </a:r>
          </a:p>
        </p:txBody>
      </p:sp>
      <p:sp>
        <p:nvSpPr>
          <p:cNvPr id="3" name="İçerik Yer Tutucusu 2"/>
          <p:cNvSpPr>
            <a:spLocks noGrp="1"/>
          </p:cNvSpPr>
          <p:nvPr>
            <p:ph idx="1"/>
          </p:nvPr>
        </p:nvSpPr>
        <p:spPr>
          <a:xfrm>
            <a:off x="1043492" y="2060848"/>
            <a:ext cx="6984892" cy="4176464"/>
          </a:xfrm>
        </p:spPr>
        <p:txBody>
          <a:bodyPr>
            <a:noAutofit/>
          </a:bodyPr>
          <a:lstStyle/>
          <a:p>
            <a:pPr marL="68580" indent="0">
              <a:buNone/>
            </a:pPr>
            <a:r>
              <a:rPr lang="tr-TR" sz="2200" b="1" dirty="0"/>
              <a:t>Ramak kala olay örnekleri;</a:t>
            </a:r>
          </a:p>
          <a:p>
            <a:r>
              <a:rPr lang="tr-TR" sz="2000" dirty="0"/>
              <a:t>* Neredeyse sınıf kapısı bana çarpıyordu…</a:t>
            </a:r>
          </a:p>
          <a:p>
            <a:r>
              <a:rPr lang="tr-TR" sz="2000" dirty="0"/>
              <a:t>* Az kalsın ıslak zeminde kayıyordum…</a:t>
            </a:r>
          </a:p>
          <a:p>
            <a:r>
              <a:rPr lang="tr-TR" sz="2000" dirty="0"/>
              <a:t>* Dikkat etmeseydim cam kapıya çarpıyordum…</a:t>
            </a:r>
          </a:p>
          <a:p>
            <a:r>
              <a:rPr lang="tr-TR" sz="2000" dirty="0"/>
              <a:t>* Tam kablolara takılıp düşüyordum ki ucuz atlattım…</a:t>
            </a:r>
          </a:p>
          <a:p>
            <a:r>
              <a:rPr lang="tr-TR" sz="2000" dirty="0"/>
              <a:t>* Az kalsın elektrik çarpıyordu…</a:t>
            </a:r>
          </a:p>
          <a:p>
            <a:r>
              <a:rPr lang="tr-TR" sz="2000" dirty="0"/>
              <a:t>* Neredeyse dolap üzerime devriliyordu…</a:t>
            </a:r>
          </a:p>
          <a:p>
            <a:r>
              <a:rPr lang="tr-TR" sz="2000" dirty="0"/>
              <a:t>*Kafamı kaçırmasaydım gözüme kimyasal sıçrıyordu…</a:t>
            </a:r>
          </a:p>
          <a:p>
            <a:r>
              <a:rPr lang="tr-TR" sz="2000" dirty="0"/>
              <a:t>* Az kalsın zehirli gaz/kimyasal soluyordum…</a:t>
            </a:r>
          </a:p>
          <a:p>
            <a:pPr marL="68580" indent="0">
              <a:buNone/>
            </a:pPr>
            <a:endParaRPr lang="tr-TR" sz="2200" dirty="0"/>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418630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2800" b="1" dirty="0"/>
              <a:t>RİSK DEĞERLENDİRMESİ TEMEL TANIMLAR</a:t>
            </a:r>
          </a:p>
        </p:txBody>
      </p:sp>
      <p:sp>
        <p:nvSpPr>
          <p:cNvPr id="3" name="İçerik Yer Tutucusu 2"/>
          <p:cNvSpPr>
            <a:spLocks noGrp="1"/>
          </p:cNvSpPr>
          <p:nvPr>
            <p:ph idx="1"/>
          </p:nvPr>
        </p:nvSpPr>
        <p:spPr>
          <a:xfrm>
            <a:off x="1043492" y="2060848"/>
            <a:ext cx="6984892" cy="4176464"/>
          </a:xfrm>
        </p:spPr>
        <p:txBody>
          <a:bodyPr>
            <a:noAutofit/>
          </a:bodyPr>
          <a:lstStyle/>
          <a:p>
            <a:r>
              <a:rPr lang="tr-TR" sz="2200" dirty="0"/>
              <a:t>İstatistiklere göre </a:t>
            </a:r>
            <a:r>
              <a:rPr lang="tr-TR" sz="2200" b="1" dirty="0"/>
              <a:t>her 300 ramak kala olayında </a:t>
            </a:r>
            <a:r>
              <a:rPr lang="tr-TR" sz="2200" dirty="0"/>
              <a:t>29 yaralanmalı kaza, her 29 yaralanmalı kazada </a:t>
            </a:r>
            <a:r>
              <a:rPr lang="tr-TR" sz="2200" b="1" dirty="0"/>
              <a:t>1 ölümlü veya ağır yaralanmalı kaza gerçekleşmektedir</a:t>
            </a:r>
            <a:r>
              <a:rPr lang="tr-TR" sz="2200" dirty="0"/>
              <a:t>. Bu bakımdan </a:t>
            </a:r>
            <a:r>
              <a:rPr lang="tr-TR" sz="2200" u="sng" dirty="0"/>
              <a:t>ramak kala kayıtlarının tutulması</a:t>
            </a:r>
            <a:r>
              <a:rPr lang="tr-TR" sz="2200" dirty="0"/>
              <a:t> işyerinde iş kazalarını önlemek için </a:t>
            </a:r>
            <a:r>
              <a:rPr lang="tr-TR" sz="2200" b="1" dirty="0"/>
              <a:t>hayati önem </a:t>
            </a:r>
            <a:r>
              <a:rPr lang="tr-TR" sz="2200" dirty="0"/>
              <a:t>taşımaktadır.</a:t>
            </a:r>
          </a:p>
          <a:p>
            <a:r>
              <a:rPr lang="tr-TR" sz="2200" b="1" dirty="0"/>
              <a:t>Bu nedenle Ramak Kala Olaylar iyi incelenmeli, risk değerlendirme işlemlerinde bu verilerden faydalanılmalıdır</a:t>
            </a:r>
            <a:r>
              <a:rPr lang="tr-TR" sz="2200" dirty="0"/>
              <a:t>. Ayrıca Ramak Kala Olay Tutanağı doldurularak ilçe İSGB birimine bildirilmelidir.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201456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3200" b="1" dirty="0"/>
              <a:t>OKULLARDA OLUŞABİLECEK RİSKLER</a:t>
            </a:r>
          </a:p>
        </p:txBody>
      </p:sp>
      <p:sp>
        <p:nvSpPr>
          <p:cNvPr id="3" name="İçerik Yer Tutucusu 2"/>
          <p:cNvSpPr>
            <a:spLocks noGrp="1"/>
          </p:cNvSpPr>
          <p:nvPr>
            <p:ph idx="1"/>
          </p:nvPr>
        </p:nvSpPr>
        <p:spPr>
          <a:xfrm>
            <a:off x="1043492" y="2060848"/>
            <a:ext cx="6984892" cy="4176464"/>
          </a:xfrm>
        </p:spPr>
        <p:txBody>
          <a:bodyPr>
            <a:noAutofit/>
          </a:bodyPr>
          <a:lstStyle/>
          <a:p>
            <a:pPr marL="68580" indent="0">
              <a:buNone/>
            </a:pPr>
            <a:r>
              <a:rPr lang="tr-TR" sz="2800" b="1" dirty="0"/>
              <a:t>Okul türüne göre okullarda tehlike oluşturan yerler farklılık gösterebilmekle beraber genel ve özel risklerin bazılarını şöyle sıralayabiliriz;</a:t>
            </a:r>
          </a:p>
          <a:p>
            <a:r>
              <a:rPr lang="tr-TR" sz="2800" b="1" dirty="0"/>
              <a:t>Her Türlü Kapılar; </a:t>
            </a:r>
            <a:r>
              <a:rPr lang="tr-TR" sz="2800" dirty="0"/>
              <a:t>Bahçe Kapıları, Okul Binası Giriş Kapısı, Sınıf Kapıları, Yangın Kapıları gibi kapıların düşme, çarpma, kapı kolu saplanması vb.</a:t>
            </a:r>
          </a:p>
          <a:p>
            <a:pPr marL="68580" indent="0">
              <a:buNone/>
            </a:pPr>
            <a:endParaRPr lang="tr-TR" sz="2200" dirty="0"/>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150447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pic>
        <p:nvPicPr>
          <p:cNvPr id="6" name="İçerik Yer Tutucusu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9592" y="2492897"/>
            <a:ext cx="3520008" cy="3168352"/>
          </a:xfrm>
        </p:spPr>
      </p:pic>
      <p:pic>
        <p:nvPicPr>
          <p:cNvPr id="7" name="İçerik Yer Tutucusu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492896"/>
            <a:ext cx="3743399" cy="3168352"/>
          </a:xfrm>
        </p:spPr>
      </p:pic>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99800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5" name="İçerik Yer Tutucusu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3608" y="2060848"/>
            <a:ext cx="3419475" cy="4248472"/>
          </a:xfrm>
        </p:spPr>
      </p:pic>
      <p:pic>
        <p:nvPicPr>
          <p:cNvPr id="9" name="İçerik Yer Tutucusu 8"/>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54619" y="2564905"/>
            <a:ext cx="3400286" cy="3168352"/>
          </a:xfrm>
        </p:spPr>
      </p:pic>
    </p:spTree>
    <p:extLst>
      <p:ext uri="{BB962C8B-B14F-4D97-AF65-F5344CB8AC3E}">
        <p14:creationId xmlns:p14="http://schemas.microsoft.com/office/powerpoint/2010/main" val="220905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7" name="İçerik Yer Tutucusu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42443" y="2312988"/>
            <a:ext cx="2913533" cy="3494087"/>
          </a:xfrm>
        </p:spPr>
      </p:pic>
      <p:pic>
        <p:nvPicPr>
          <p:cNvPr id="10" name="İçerik Yer Tutucusu 9"/>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572000" y="2312988"/>
            <a:ext cx="3093045" cy="3494087"/>
          </a:xfrm>
        </p:spPr>
      </p:pic>
    </p:spTree>
    <p:extLst>
      <p:ext uri="{BB962C8B-B14F-4D97-AF65-F5344CB8AC3E}">
        <p14:creationId xmlns:p14="http://schemas.microsoft.com/office/powerpoint/2010/main" val="325940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6" name="İçerik Yer Tutucusu 5"/>
          <p:cNvSpPr>
            <a:spLocks noGrp="1"/>
          </p:cNvSpPr>
          <p:nvPr>
            <p:ph idx="1"/>
          </p:nvPr>
        </p:nvSpPr>
        <p:spPr/>
        <p:txBody>
          <a:bodyPr>
            <a:normAutofit lnSpcReduction="10000"/>
          </a:bodyPr>
          <a:lstStyle/>
          <a:p>
            <a:pPr marL="68580" indent="0">
              <a:buNone/>
            </a:pPr>
            <a:r>
              <a:rPr lang="tr-TR" b="1" dirty="0"/>
              <a:t>PENCERELER;</a:t>
            </a:r>
          </a:p>
          <a:p>
            <a:r>
              <a:rPr lang="tr-TR" dirty="0"/>
              <a:t>Bazı okullarda güvenlik amaçlı pencere kulpları sökülüp pencere kanatları vidalanıyor, bu yanlış bir uygulamadır. Çünkü sınıflardaki  oksijen seviyesi düşüyor. Beynimizin çalışması için oksijen gereklidir. </a:t>
            </a:r>
          </a:p>
          <a:p>
            <a:r>
              <a:rPr lang="tr-TR" b="1" dirty="0"/>
              <a:t>Pencerelerin güvenliğini sağlamak için  pencere sınırlayıcı halatlı kilitler kullanılmalıdır.</a:t>
            </a:r>
          </a:p>
          <a:p>
            <a:pPr marL="68580" indent="0">
              <a:buNone/>
            </a:pPr>
            <a:endParaRPr lang="tr-TR" dirty="0"/>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308541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5" name="İçerik Yer Tutucusu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276872"/>
            <a:ext cx="3419475" cy="3384375"/>
          </a:xfrm>
        </p:spPr>
      </p:pic>
      <p:pic>
        <p:nvPicPr>
          <p:cNvPr id="8" name="İçerik Yer Tutucusu 7"/>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420888"/>
            <a:ext cx="3419475" cy="3240360"/>
          </a:xfrm>
        </p:spPr>
      </p:pic>
    </p:spTree>
    <p:extLst>
      <p:ext uri="{BB962C8B-B14F-4D97-AF65-F5344CB8AC3E}">
        <p14:creationId xmlns:p14="http://schemas.microsoft.com/office/powerpoint/2010/main" val="410148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rmAutofit/>
          </a:bodyPr>
          <a:lstStyle/>
          <a:p>
            <a:r>
              <a:rPr lang="tr-TR" sz="3600" b="1" dirty="0"/>
              <a:t>RİSK DEĞERLENDİRMESİ NEDİR?</a:t>
            </a:r>
          </a:p>
        </p:txBody>
      </p:sp>
      <p:sp>
        <p:nvSpPr>
          <p:cNvPr id="3" name="İçerik Yer Tutucusu 2"/>
          <p:cNvSpPr>
            <a:spLocks noGrp="1"/>
          </p:cNvSpPr>
          <p:nvPr>
            <p:ph idx="1"/>
          </p:nvPr>
        </p:nvSpPr>
        <p:spPr>
          <a:xfrm>
            <a:off x="1043492" y="2060848"/>
            <a:ext cx="7056900" cy="3771781"/>
          </a:xfrm>
        </p:spPr>
        <p:txBody>
          <a:bodyPr>
            <a:normAutofit fontScale="92500" lnSpcReduction="20000"/>
          </a:bodyPr>
          <a:lstStyle/>
          <a:p>
            <a:r>
              <a:rPr lang="tr-TR" sz="3000" b="1" dirty="0"/>
              <a:t>İşyerinde var olan ya da dışarıdan gelebilecek tehlikelerin belirlenmesi, bu tehlikelerin riske dönüşmesine yol açan faktörler ile tehlikelerden kaynaklanan risklerin analiz edilerek derecelendirilmesi ve kontrol tedbirlerinin kararlaştırılması  amacıyla yapılması gerekli çalışmalardır…</a:t>
            </a:r>
          </a:p>
          <a:p>
            <a:pPr marL="68580" indent="0">
              <a:buNone/>
            </a:pPr>
            <a:endParaRPr lang="tr-TR" sz="1200" b="1" dirty="0"/>
          </a:p>
          <a:p>
            <a:pPr marL="68580" indent="0">
              <a:buNone/>
            </a:pPr>
            <a:r>
              <a:rPr lang="tr-TR" sz="1200" b="1" dirty="0"/>
              <a:t>İş Sağlığı ve Güvenliği Risk Değerlendirmesi Yönetmeliği Madde 4</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2790547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6" name="İçerik Yer Tutucusu 5"/>
          <p:cNvSpPr>
            <a:spLocks noGrp="1"/>
          </p:cNvSpPr>
          <p:nvPr>
            <p:ph idx="1"/>
          </p:nvPr>
        </p:nvSpPr>
        <p:spPr/>
        <p:txBody>
          <a:bodyPr>
            <a:normAutofit/>
          </a:bodyPr>
          <a:lstStyle/>
          <a:p>
            <a:pPr marL="68580" indent="0">
              <a:buNone/>
            </a:pPr>
            <a:r>
              <a:rPr lang="tr-TR" b="1" dirty="0"/>
              <a:t>LAVABOLAR;</a:t>
            </a:r>
          </a:p>
          <a:p>
            <a:r>
              <a:rPr lang="tr-TR" dirty="0"/>
              <a:t>Okullarımızda lavaboların düşmesi vb. önlenmeli,</a:t>
            </a:r>
          </a:p>
          <a:p>
            <a:r>
              <a:rPr lang="tr-TR" dirty="0"/>
              <a:t>Kişilerin ıslak zeminde kaymaları önlenmeli,</a:t>
            </a:r>
          </a:p>
          <a:p>
            <a:r>
              <a:rPr lang="tr-TR" dirty="0"/>
              <a:t>Hijyenik bir ortam sağlanmalı,</a:t>
            </a:r>
          </a:p>
          <a:p>
            <a:r>
              <a:rPr lang="tr-TR" dirty="0"/>
              <a:t>Bozuk musluklar, su tasarrufu vb.</a:t>
            </a:r>
          </a:p>
          <a:p>
            <a:pPr marL="68580" indent="0">
              <a:buNone/>
            </a:pPr>
            <a:r>
              <a:rPr lang="tr-TR" b="1" dirty="0"/>
              <a:t>TEMİZLİK PERSONELİNİN kullandığı kimyasallar ve kişisel koruyucular…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4173953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6" name="İçerik Yer Tutucusu 5"/>
          <p:cNvSpPr>
            <a:spLocks noGrp="1"/>
          </p:cNvSpPr>
          <p:nvPr>
            <p:ph idx="1"/>
          </p:nvPr>
        </p:nvSpPr>
        <p:spPr/>
        <p:txBody>
          <a:bodyPr>
            <a:normAutofit lnSpcReduction="10000"/>
          </a:bodyPr>
          <a:lstStyle/>
          <a:p>
            <a:pPr marL="68580" indent="0">
              <a:buNone/>
            </a:pPr>
            <a:r>
              <a:rPr lang="tr-TR" b="1" dirty="0"/>
              <a:t>MERDİVENLER;</a:t>
            </a:r>
          </a:p>
          <a:p>
            <a:r>
              <a:rPr lang="tr-TR" dirty="0"/>
              <a:t>Kaymaz bantlar yeterli ölçüde kullanılmalı,</a:t>
            </a:r>
          </a:p>
          <a:p>
            <a:r>
              <a:rPr lang="tr-TR" dirty="0"/>
              <a:t>Merdiven tırabzanlarının  kaydırak gibi kullanımı engellenmelidir. </a:t>
            </a:r>
          </a:p>
          <a:p>
            <a:r>
              <a:rPr lang="tr-TR" dirty="0"/>
              <a:t>Tırabzanlar el ile temas edilen yerlerdir sık aralıklar ile silinmelidir.</a:t>
            </a:r>
          </a:p>
          <a:p>
            <a:r>
              <a:rPr lang="tr-TR" dirty="0"/>
              <a:t>Merdiven boşlukları file ile kapatılmalıdır.</a:t>
            </a:r>
          </a:p>
          <a:p>
            <a:r>
              <a:rPr lang="tr-TR" dirty="0"/>
              <a:t>Merdivenler eğitim amaçlı yazı vb. ile donatılabilir.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251936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6" name="İçerik Yer Tutucusu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348880"/>
            <a:ext cx="3419475" cy="3312368"/>
          </a:xfrm>
        </p:spPr>
      </p:pic>
      <p:pic>
        <p:nvPicPr>
          <p:cNvPr id="9" name="İçerik Yer Tutucusu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042988" y="2348880"/>
            <a:ext cx="3419475" cy="3240360"/>
          </a:xfrm>
        </p:spPr>
      </p:pic>
    </p:spTree>
    <p:extLst>
      <p:ext uri="{BB962C8B-B14F-4D97-AF65-F5344CB8AC3E}">
        <p14:creationId xmlns:p14="http://schemas.microsoft.com/office/powerpoint/2010/main" val="66967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6" name="İçerik Yer Tutucusu 5"/>
          <p:cNvSpPr>
            <a:spLocks noGrp="1"/>
          </p:cNvSpPr>
          <p:nvPr>
            <p:ph idx="1"/>
          </p:nvPr>
        </p:nvSpPr>
        <p:spPr/>
        <p:txBody>
          <a:bodyPr>
            <a:normAutofit/>
          </a:bodyPr>
          <a:lstStyle/>
          <a:p>
            <a:pPr marL="68580" indent="0">
              <a:buNone/>
            </a:pPr>
            <a:r>
              <a:rPr lang="tr-TR" b="1" dirty="0"/>
              <a:t>BAHÇELER, OYUN ALANLARI, BAYRAK DİREKLERİ;</a:t>
            </a:r>
          </a:p>
          <a:p>
            <a:r>
              <a:rPr lang="tr-TR" dirty="0"/>
              <a:t>Spor ve oyun alanlarında kale direği, basketbol potası vb. araçlar sağlam şekilde sabitlenmelidir. Okullarda ölümlü kazaların en çok yaşandığı yerler bu alanlardır.</a:t>
            </a:r>
          </a:p>
          <a:p>
            <a:r>
              <a:rPr lang="tr-TR" dirty="0"/>
              <a:t>Bahçeye araç girişi engellenmelidir.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3282869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7" name="İçerik Yer Tutucusu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5576" y="2276873"/>
            <a:ext cx="3816424" cy="3456384"/>
          </a:xfrm>
        </p:spPr>
      </p:pic>
      <p:pic>
        <p:nvPicPr>
          <p:cNvPr id="8" name="İçerik Yer Tutucusu 7"/>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645025" y="2348880"/>
            <a:ext cx="3419475" cy="3384376"/>
          </a:xfrm>
        </p:spPr>
      </p:pic>
    </p:spTree>
    <p:extLst>
      <p:ext uri="{BB962C8B-B14F-4D97-AF65-F5344CB8AC3E}">
        <p14:creationId xmlns:p14="http://schemas.microsoft.com/office/powerpoint/2010/main" val="256429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6" name="İçerik Yer Tutucusu 5"/>
          <p:cNvSpPr>
            <a:spLocks noGrp="1"/>
          </p:cNvSpPr>
          <p:nvPr>
            <p:ph idx="1"/>
          </p:nvPr>
        </p:nvSpPr>
        <p:spPr/>
        <p:txBody>
          <a:bodyPr>
            <a:noAutofit/>
          </a:bodyPr>
          <a:lstStyle/>
          <a:p>
            <a:r>
              <a:rPr lang="tr-TR" sz="2200" b="1" dirty="0"/>
              <a:t>Acil Toplanma Alanları Belirlenmeli</a:t>
            </a:r>
          </a:p>
          <a:p>
            <a:r>
              <a:rPr lang="tr-TR" sz="2200" b="1" dirty="0"/>
              <a:t>Çevre ve İstinat Duvarları Sağlam Olmalı</a:t>
            </a:r>
          </a:p>
          <a:p>
            <a:r>
              <a:rPr lang="tr-TR" sz="2200" b="1" dirty="0"/>
              <a:t>Fosseptik ve Diğer Çukurlar Kapalı Olmalı</a:t>
            </a:r>
          </a:p>
          <a:p>
            <a:r>
              <a:rPr lang="tr-TR" sz="2200" b="1" dirty="0"/>
              <a:t>Bahçedeki Trafolar</a:t>
            </a:r>
          </a:p>
          <a:p>
            <a:r>
              <a:rPr lang="tr-TR" sz="2200" b="1" dirty="0"/>
              <a:t>Kar, Buz, Yağmur durumunda kayma düşme,</a:t>
            </a:r>
          </a:p>
          <a:p>
            <a:r>
              <a:rPr lang="tr-TR" sz="2200" b="1" dirty="0"/>
              <a:t>Engelli rampalarının standartlara uygun olması,</a:t>
            </a:r>
          </a:p>
          <a:p>
            <a:r>
              <a:rPr lang="tr-TR" sz="2200" b="1" dirty="0"/>
              <a:t>Yangın çıkışlarının uygunluğu ve yangın merdivenleri</a:t>
            </a:r>
          </a:p>
          <a:p>
            <a:r>
              <a:rPr lang="tr-TR" sz="2200" b="1" dirty="0"/>
              <a:t>Elektrik Tehlikeleri…</a:t>
            </a:r>
            <a:endParaRPr lang="tr-TR" sz="2200" dirty="0"/>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3804790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pic>
        <p:nvPicPr>
          <p:cNvPr id="7" name="İçerik Yer Tutucusu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3568" y="2564904"/>
            <a:ext cx="3778895" cy="3024336"/>
          </a:xfrm>
        </p:spPr>
      </p:pic>
      <p:pic>
        <p:nvPicPr>
          <p:cNvPr id="8" name="İçerik Yer Tutucusu 7"/>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499991" y="2636912"/>
            <a:ext cx="3564509" cy="3024336"/>
          </a:xfrm>
        </p:spPr>
      </p:pic>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1902580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6" name="İçerik Yer Tutucusu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5576" y="2708920"/>
            <a:ext cx="3706887" cy="2952328"/>
          </a:xfrm>
        </p:spPr>
      </p:pic>
      <p:pic>
        <p:nvPicPr>
          <p:cNvPr id="9" name="İçerik Yer Tutucusu 8"/>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708920"/>
            <a:ext cx="3419475" cy="2952328"/>
          </a:xfrm>
        </p:spPr>
      </p:pic>
    </p:spTree>
    <p:extLst>
      <p:ext uri="{BB962C8B-B14F-4D97-AF65-F5344CB8AC3E}">
        <p14:creationId xmlns:p14="http://schemas.microsoft.com/office/powerpoint/2010/main" val="24938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7" name="İçerik Yer Tutucusu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9222" y="2564904"/>
            <a:ext cx="3596754" cy="2952327"/>
          </a:xfrm>
        </p:spPr>
      </p:pic>
      <p:pic>
        <p:nvPicPr>
          <p:cNvPr id="8" name="İçerik Yer Tutucusu 7"/>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459963" y="2636912"/>
            <a:ext cx="3604538" cy="2880320"/>
          </a:xfrm>
        </p:spPr>
      </p:pic>
    </p:spTree>
    <p:extLst>
      <p:ext uri="{BB962C8B-B14F-4D97-AF65-F5344CB8AC3E}">
        <p14:creationId xmlns:p14="http://schemas.microsoft.com/office/powerpoint/2010/main" val="3519565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6" name="İçerik Yer Tutucusu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3568" y="2564904"/>
            <a:ext cx="3778895" cy="3240360"/>
          </a:xfrm>
        </p:spPr>
      </p:pic>
      <p:pic>
        <p:nvPicPr>
          <p:cNvPr id="9" name="İçerik Yer Tutucusu 8"/>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636912"/>
            <a:ext cx="3419475" cy="3168352"/>
          </a:xfrm>
        </p:spPr>
      </p:pic>
    </p:spTree>
    <p:extLst>
      <p:ext uri="{BB962C8B-B14F-4D97-AF65-F5344CB8AC3E}">
        <p14:creationId xmlns:p14="http://schemas.microsoft.com/office/powerpoint/2010/main" val="154869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rmAutofit/>
          </a:bodyPr>
          <a:lstStyle/>
          <a:p>
            <a:r>
              <a:rPr lang="tr-TR" sz="3600" b="1" dirty="0"/>
              <a:t>NİÇİN RİSK DEĞERLENDİRMESİ?</a:t>
            </a:r>
          </a:p>
        </p:txBody>
      </p:sp>
      <p:sp>
        <p:nvSpPr>
          <p:cNvPr id="3" name="İçerik Yer Tutucusu 2"/>
          <p:cNvSpPr>
            <a:spLocks noGrp="1"/>
          </p:cNvSpPr>
          <p:nvPr>
            <p:ph idx="1"/>
          </p:nvPr>
        </p:nvSpPr>
        <p:spPr>
          <a:xfrm>
            <a:off x="1043492" y="2060848"/>
            <a:ext cx="6777317" cy="4032448"/>
          </a:xfrm>
        </p:spPr>
        <p:txBody>
          <a:bodyPr>
            <a:noAutofit/>
          </a:bodyPr>
          <a:lstStyle/>
          <a:p>
            <a:r>
              <a:rPr lang="tr-TR" sz="2800" b="1" dirty="0"/>
              <a:t>6331 Sayılı İş Sağlığı ve Güvenliği Kanunu ve İlgili Yönetmelikler Gereği Risk Değerlendirmesi Yapılması Zorunludur.</a:t>
            </a:r>
            <a:br>
              <a:rPr lang="tr-TR" sz="2800" b="1" dirty="0"/>
            </a:br>
            <a:r>
              <a:rPr lang="tr-TR" sz="2800" dirty="0"/>
              <a:t>Risk değerlendirmesi yapmayan veya yaptırmayan işverene </a:t>
            </a:r>
            <a:r>
              <a:rPr lang="tr-TR" sz="2800" b="1" dirty="0"/>
              <a:t>3.000</a:t>
            </a:r>
            <a:r>
              <a:rPr lang="tr-TR" sz="2800" dirty="0"/>
              <a:t> </a:t>
            </a:r>
            <a:r>
              <a:rPr lang="tr-TR" sz="2800" b="1" dirty="0"/>
              <a:t>TL</a:t>
            </a:r>
            <a:r>
              <a:rPr lang="tr-TR" sz="2800" dirty="0"/>
              <a:t>, aykırılığın devam ettiği </a:t>
            </a:r>
            <a:r>
              <a:rPr lang="tr-TR" sz="2800" b="1" dirty="0"/>
              <a:t>her ay için</a:t>
            </a:r>
            <a:r>
              <a:rPr lang="tr-TR" sz="2800" dirty="0"/>
              <a:t> </a:t>
            </a:r>
            <a:r>
              <a:rPr lang="tr-TR" sz="2800" b="1" dirty="0"/>
              <a:t>4.500 TL </a:t>
            </a:r>
            <a:r>
              <a:rPr lang="tr-TR" sz="2800" dirty="0"/>
              <a:t>idari para cezası yaptırımı uygulanmaktadır!</a:t>
            </a:r>
            <a:endParaRPr lang="tr-TR" sz="2800" b="1" dirty="0"/>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324183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7" name="İçerik Yer Tutucusu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708342" y="2708920"/>
            <a:ext cx="3647633" cy="3168352"/>
          </a:xfrm>
        </p:spPr>
      </p:pic>
      <p:pic>
        <p:nvPicPr>
          <p:cNvPr id="8" name="İçerik Yer Tutucusu 7"/>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446673" y="2708920"/>
            <a:ext cx="3617828" cy="3168352"/>
          </a:xfrm>
        </p:spPr>
      </p:pic>
    </p:spTree>
    <p:extLst>
      <p:ext uri="{BB962C8B-B14F-4D97-AF65-F5344CB8AC3E}">
        <p14:creationId xmlns:p14="http://schemas.microsoft.com/office/powerpoint/2010/main" val="335261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OLUŞABİLECEK RİSKLER</a:t>
            </a:r>
          </a:p>
        </p:txBody>
      </p:sp>
      <p:sp>
        <p:nvSpPr>
          <p:cNvPr id="6" name="İçerik Yer Tutucusu 5"/>
          <p:cNvSpPr>
            <a:spLocks noGrp="1"/>
          </p:cNvSpPr>
          <p:nvPr>
            <p:ph idx="1"/>
          </p:nvPr>
        </p:nvSpPr>
        <p:spPr/>
        <p:txBody>
          <a:bodyPr>
            <a:noAutofit/>
          </a:bodyPr>
          <a:lstStyle/>
          <a:p>
            <a:r>
              <a:rPr lang="tr-TR" sz="2200" dirty="0"/>
              <a:t>Görüldüğü gibi okullarımızda bir çok risk bulunmaktadır.</a:t>
            </a:r>
          </a:p>
          <a:p>
            <a:r>
              <a:rPr lang="tr-TR" sz="2200" dirty="0"/>
              <a:t>Bu riskler sonucunda yaralanma ve ölüm olayları ne yazık ki sıklıkla yaşanabilmektedir.</a:t>
            </a:r>
          </a:p>
          <a:p>
            <a:r>
              <a:rPr lang="tr-TR" sz="2200" dirty="0"/>
              <a:t>Bunların dışında da çok sayıda maddi hasarlı olay yaşanmaktadır.</a:t>
            </a:r>
          </a:p>
          <a:p>
            <a:r>
              <a:rPr lang="tr-TR" sz="2200" b="1" dirty="0"/>
              <a:t>Tüm bu maddi ve manevi kayıpları en aza indirmenin ilk ve en etkili yolu kapsamlı bir </a:t>
            </a:r>
            <a:r>
              <a:rPr lang="tr-TR" sz="2200" b="1" dirty="0">
                <a:solidFill>
                  <a:schemeClr val="accent6"/>
                </a:solidFill>
              </a:rPr>
              <a:t>risk değerlendirmesi yapmak </a:t>
            </a:r>
            <a:r>
              <a:rPr lang="tr-TR" sz="2200" b="1" dirty="0"/>
              <a:t>ve bu değerlendirmeye göre </a:t>
            </a:r>
            <a:r>
              <a:rPr lang="tr-TR" sz="2200" b="1" dirty="0">
                <a:solidFill>
                  <a:schemeClr val="accent6"/>
                </a:solidFill>
              </a:rPr>
              <a:t>önlemleri almaktır</a:t>
            </a:r>
            <a:r>
              <a:rPr lang="tr-TR" sz="2200" b="1" dirty="0"/>
              <a:t>....</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2702467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RİSKLERDEN NASIL KORUNURUZ?</a:t>
            </a:r>
          </a:p>
        </p:txBody>
      </p:sp>
      <p:sp>
        <p:nvSpPr>
          <p:cNvPr id="6" name="İçerik Yer Tutucusu 5"/>
          <p:cNvSpPr>
            <a:spLocks noGrp="1"/>
          </p:cNvSpPr>
          <p:nvPr>
            <p:ph idx="1"/>
          </p:nvPr>
        </p:nvSpPr>
        <p:spPr>
          <a:xfrm>
            <a:off x="1043492" y="2132856"/>
            <a:ext cx="6863098" cy="3699773"/>
          </a:xfrm>
        </p:spPr>
        <p:txBody>
          <a:bodyPr>
            <a:noAutofit/>
          </a:bodyPr>
          <a:lstStyle/>
          <a:p>
            <a:r>
              <a:rPr lang="tr-TR" sz="1800" b="1" dirty="0"/>
              <a:t>Risklerden kaçınarak.</a:t>
            </a:r>
          </a:p>
          <a:p>
            <a:r>
              <a:rPr lang="tr-TR" sz="1800" b="1" dirty="0"/>
              <a:t>Kaçınılması mümkün olmayan riskleri analiz ederek.</a:t>
            </a:r>
          </a:p>
          <a:p>
            <a:r>
              <a:rPr lang="tr-TR" sz="1800" b="1" dirty="0"/>
              <a:t>Risklerle kaynağında mücadele ederek.</a:t>
            </a:r>
          </a:p>
          <a:p>
            <a:r>
              <a:rPr lang="tr-TR" sz="1800" b="1" dirty="0"/>
              <a:t>İşin kişilere uygun hale getirilmesiyle (ergonomi)</a:t>
            </a:r>
          </a:p>
          <a:p>
            <a:r>
              <a:rPr lang="tr-TR" sz="1800" b="1" dirty="0"/>
              <a:t>Teknik gelişmelere uyum sağlamakla.</a:t>
            </a:r>
          </a:p>
          <a:p>
            <a:r>
              <a:rPr lang="tr-TR" sz="1800" b="1" dirty="0"/>
              <a:t>Tehlikeli olanı, tehlikesiz veya daha az tehlikeli olanla değiştirmekle.</a:t>
            </a:r>
          </a:p>
          <a:p>
            <a:r>
              <a:rPr lang="tr-TR" sz="1800" b="1" dirty="0"/>
              <a:t>Teknoloji, iş organizasyonu, çalışma şartları, sosyal ilişkiler ve çalışma ortamı ile ilgili faktörlerin etkilerini kapsayan tutarlı ve genel bir önleme politikası geliştirmekle.</a:t>
            </a:r>
          </a:p>
          <a:p>
            <a:r>
              <a:rPr lang="tr-TR" sz="1800" b="1" dirty="0"/>
              <a:t>Toplu korunma tedbirlerine, kişisel korunma tedbirlerine göre öncelik vermekle.</a:t>
            </a:r>
          </a:p>
          <a:p>
            <a:r>
              <a:rPr lang="tr-TR" sz="1800" b="1" dirty="0"/>
              <a:t>Çalışanlara uygun talimatlar vererek risklerden korunuruz</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1360034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RİSK DEĞERLENDİRME ADIMLARI</a:t>
            </a:r>
          </a:p>
        </p:txBody>
      </p:sp>
      <p:sp>
        <p:nvSpPr>
          <p:cNvPr id="6" name="İçerik Yer Tutucusu 5"/>
          <p:cNvSpPr>
            <a:spLocks noGrp="1"/>
          </p:cNvSpPr>
          <p:nvPr>
            <p:ph idx="1"/>
          </p:nvPr>
        </p:nvSpPr>
        <p:spPr>
          <a:xfrm>
            <a:off x="1043492" y="2132856"/>
            <a:ext cx="6777317" cy="3699773"/>
          </a:xfrm>
        </p:spPr>
        <p:txBody>
          <a:bodyPr>
            <a:noAutofit/>
          </a:bodyPr>
          <a:lstStyle/>
          <a:p>
            <a:pPr lvl="0"/>
            <a:r>
              <a:rPr lang="tr-TR" b="1" dirty="0">
                <a:latin typeface="Calibri" pitchFamily="34" charset="0"/>
                <a:cs typeface="Calibri" pitchFamily="34" charset="0"/>
              </a:rPr>
              <a:t>1. </a:t>
            </a:r>
            <a:r>
              <a:rPr lang="tr-TR" dirty="0">
                <a:latin typeface="Calibri" pitchFamily="34" charset="0"/>
                <a:cs typeface="Calibri" pitchFamily="34" charset="0"/>
              </a:rPr>
              <a:t>Risk Değerlendirmesi </a:t>
            </a:r>
            <a:r>
              <a:rPr lang="tr-TR" b="1" dirty="0">
                <a:latin typeface="Calibri" pitchFamily="34" charset="0"/>
                <a:cs typeface="Calibri" pitchFamily="34" charset="0"/>
              </a:rPr>
              <a:t>Ekibinin Kurulması</a:t>
            </a:r>
          </a:p>
          <a:p>
            <a:pPr lvl="0"/>
            <a:r>
              <a:rPr lang="tr-TR" b="1" dirty="0">
                <a:latin typeface="Calibri" pitchFamily="34" charset="0"/>
                <a:cs typeface="Calibri" pitchFamily="34" charset="0"/>
              </a:rPr>
              <a:t>2. </a:t>
            </a:r>
            <a:r>
              <a:rPr lang="tr-TR" dirty="0">
                <a:latin typeface="Calibri" pitchFamily="34" charset="0"/>
                <a:cs typeface="Calibri" pitchFamily="34" charset="0"/>
              </a:rPr>
              <a:t>Risk Değerlendirme Ekiplerinin </a:t>
            </a:r>
            <a:r>
              <a:rPr lang="tr-TR" b="1" dirty="0">
                <a:latin typeface="Calibri" pitchFamily="34" charset="0"/>
                <a:cs typeface="Calibri" pitchFamily="34" charset="0"/>
              </a:rPr>
              <a:t>Eğitimi</a:t>
            </a:r>
            <a:r>
              <a:rPr lang="tr-TR" dirty="0">
                <a:latin typeface="Calibri" pitchFamily="34" charset="0"/>
                <a:cs typeface="Calibri" pitchFamily="34" charset="0"/>
              </a:rPr>
              <a:t> </a:t>
            </a:r>
          </a:p>
          <a:p>
            <a:r>
              <a:rPr lang="tr-TR" b="1" dirty="0">
                <a:latin typeface="Calibri" pitchFamily="34" charset="0"/>
                <a:cs typeface="Calibri" pitchFamily="34" charset="0"/>
              </a:rPr>
              <a:t>3. </a:t>
            </a:r>
            <a:r>
              <a:rPr lang="tr-TR" dirty="0">
                <a:latin typeface="Calibri" pitchFamily="34" charset="0"/>
                <a:cs typeface="Calibri" pitchFamily="34" charset="0"/>
              </a:rPr>
              <a:t>Risk Değerlendirmesi Yapılacak </a:t>
            </a:r>
            <a:r>
              <a:rPr lang="tr-TR" b="1" dirty="0">
                <a:latin typeface="Calibri" pitchFamily="34" charset="0"/>
                <a:cs typeface="Calibri" pitchFamily="34" charset="0"/>
              </a:rPr>
              <a:t>Alan ve Faaliyetler</a:t>
            </a:r>
            <a:r>
              <a:rPr lang="tr-TR" dirty="0">
                <a:latin typeface="Calibri" pitchFamily="34" charset="0"/>
                <a:cs typeface="Calibri" pitchFamily="34" charset="0"/>
              </a:rPr>
              <a:t>in Tanımlanması</a:t>
            </a:r>
          </a:p>
          <a:p>
            <a:pPr marL="68580" indent="0">
              <a:buNone/>
            </a:pPr>
            <a:r>
              <a:rPr lang="tr-TR" dirty="0">
                <a:latin typeface="Calibri" pitchFamily="34" charset="0"/>
                <a:cs typeface="Calibri" pitchFamily="34" charset="0"/>
              </a:rPr>
              <a:t>    </a:t>
            </a:r>
            <a:r>
              <a:rPr lang="tr-TR" u="sng" dirty="0">
                <a:latin typeface="Calibri" pitchFamily="34" charset="0"/>
                <a:cs typeface="Calibri" pitchFamily="34" charset="0"/>
              </a:rPr>
              <a:t>Alanlar</a:t>
            </a:r>
            <a:r>
              <a:rPr lang="tr-TR" dirty="0">
                <a:latin typeface="Calibri" pitchFamily="34" charset="0"/>
                <a:cs typeface="Calibri" pitchFamily="34" charset="0"/>
              </a:rPr>
              <a:t>; ana bina, ek bina, spor salonu, bahçe vb.</a:t>
            </a:r>
          </a:p>
          <a:p>
            <a:pPr marL="68580" indent="0">
              <a:buNone/>
            </a:pPr>
            <a:r>
              <a:rPr lang="tr-TR" dirty="0">
                <a:latin typeface="Calibri" pitchFamily="34" charset="0"/>
                <a:cs typeface="Calibri" pitchFamily="34" charset="0"/>
              </a:rPr>
              <a:t>    </a:t>
            </a:r>
            <a:r>
              <a:rPr lang="tr-TR" u="sng" dirty="0">
                <a:latin typeface="Calibri" pitchFamily="34" charset="0"/>
                <a:cs typeface="Calibri" pitchFamily="34" charset="0"/>
              </a:rPr>
              <a:t>Faaliyetler</a:t>
            </a:r>
            <a:r>
              <a:rPr lang="tr-TR" dirty="0">
                <a:latin typeface="Calibri" pitchFamily="34" charset="0"/>
                <a:cs typeface="Calibri" pitchFamily="34" charset="0"/>
              </a:rPr>
              <a:t>; Eğitim-Öğretim, temizlik, taşeron, ziyaretçi faaliyetleri vb.</a:t>
            </a:r>
          </a:p>
          <a:p>
            <a:pPr lvl="0"/>
            <a:r>
              <a:rPr lang="tr-TR" b="1" dirty="0">
                <a:latin typeface="Calibri" pitchFamily="34" charset="0"/>
                <a:cs typeface="Calibri" pitchFamily="34" charset="0"/>
              </a:rPr>
              <a:t>4 .</a:t>
            </a:r>
            <a:r>
              <a:rPr lang="tr-TR" dirty="0">
                <a:latin typeface="Calibri" pitchFamily="34" charset="0"/>
                <a:cs typeface="Calibri" pitchFamily="34" charset="0"/>
              </a:rPr>
              <a:t>Alanlara Yönelik Risk Değerlendirme Planının Oluşturulması (RD çalışma saatleri, çalışma süresi)</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281110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RİSK DEĞERLENDİRME ADIMLARI</a:t>
            </a:r>
          </a:p>
        </p:txBody>
      </p:sp>
      <p:sp>
        <p:nvSpPr>
          <p:cNvPr id="6" name="İçerik Yer Tutucusu 5"/>
          <p:cNvSpPr>
            <a:spLocks noGrp="1"/>
          </p:cNvSpPr>
          <p:nvPr>
            <p:ph idx="1"/>
          </p:nvPr>
        </p:nvSpPr>
        <p:spPr>
          <a:xfrm>
            <a:off x="1043492" y="2132856"/>
            <a:ext cx="6777317" cy="3699773"/>
          </a:xfrm>
        </p:spPr>
        <p:txBody>
          <a:bodyPr>
            <a:noAutofit/>
          </a:bodyPr>
          <a:lstStyle/>
          <a:p>
            <a:r>
              <a:rPr lang="tr-TR" b="1" dirty="0">
                <a:latin typeface="Calibri" pitchFamily="34" charset="0"/>
                <a:cs typeface="Calibri" pitchFamily="34" charset="0"/>
              </a:rPr>
              <a:t>5. </a:t>
            </a:r>
            <a:r>
              <a:rPr lang="tr-TR" dirty="0">
                <a:latin typeface="Calibri" pitchFamily="34" charset="0"/>
                <a:cs typeface="Calibri" pitchFamily="34" charset="0"/>
              </a:rPr>
              <a:t>Alanlara Yönelik Risk Değerlendirme Ekiplerinin </a:t>
            </a:r>
            <a:r>
              <a:rPr lang="tr-TR" b="1" dirty="0">
                <a:latin typeface="Calibri" pitchFamily="34" charset="0"/>
                <a:cs typeface="Calibri" pitchFamily="34" charset="0"/>
              </a:rPr>
              <a:t>Ön Hazırlık Yapması ve Bilgi Toplama</a:t>
            </a:r>
          </a:p>
          <a:p>
            <a:pPr lvl="0"/>
            <a:r>
              <a:rPr lang="tr-TR" b="1" dirty="0">
                <a:latin typeface="Calibri" pitchFamily="34" charset="0"/>
                <a:cs typeface="Calibri" pitchFamily="34" charset="0"/>
              </a:rPr>
              <a:t>6.</a:t>
            </a:r>
            <a:r>
              <a:rPr lang="tr-TR" dirty="0">
                <a:latin typeface="Calibri" pitchFamily="34" charset="0"/>
                <a:cs typeface="Calibri" pitchFamily="34" charset="0"/>
              </a:rPr>
              <a:t>İş Sağlığı ve Güvenliği Tehlike ve Risklerinin Tanımlanması</a:t>
            </a:r>
            <a:endParaRPr lang="tr-TR" b="1" dirty="0">
              <a:latin typeface="Calibri" pitchFamily="34" charset="0"/>
              <a:cs typeface="Calibri" pitchFamily="34" charset="0"/>
            </a:endParaRPr>
          </a:p>
          <a:p>
            <a:pPr lvl="0"/>
            <a:r>
              <a:rPr lang="tr-TR" b="1" dirty="0">
                <a:latin typeface="Calibri" pitchFamily="34" charset="0"/>
                <a:cs typeface="Calibri" pitchFamily="34" charset="0"/>
              </a:rPr>
              <a:t>7. </a:t>
            </a:r>
            <a:r>
              <a:rPr lang="tr-TR" dirty="0">
                <a:latin typeface="Calibri" pitchFamily="34" charset="0"/>
                <a:cs typeface="Calibri" pitchFamily="34" charset="0"/>
              </a:rPr>
              <a:t>Risklerin Önem Derecelerinin Belirlenmesi</a:t>
            </a:r>
          </a:p>
          <a:p>
            <a:pPr lvl="0"/>
            <a:r>
              <a:rPr lang="tr-TR" b="1" dirty="0">
                <a:latin typeface="Calibri" pitchFamily="34" charset="0"/>
                <a:cs typeface="Calibri" pitchFamily="34" charset="0"/>
              </a:rPr>
              <a:t>8. </a:t>
            </a:r>
            <a:r>
              <a:rPr lang="tr-TR" dirty="0">
                <a:latin typeface="Calibri" pitchFamily="34" charset="0"/>
                <a:cs typeface="Calibri" pitchFamily="34" charset="0"/>
              </a:rPr>
              <a:t>Riski ortadan kaldırmak ya da azaltmak için Kontrol Tedbirlerinin Planlanması</a:t>
            </a:r>
          </a:p>
          <a:p>
            <a:pPr lvl="0"/>
            <a:r>
              <a:rPr lang="tr-TR" b="1" dirty="0">
                <a:latin typeface="Calibri" pitchFamily="34" charset="0"/>
                <a:cs typeface="Calibri" pitchFamily="34" charset="0"/>
              </a:rPr>
              <a:t>9. </a:t>
            </a:r>
            <a:r>
              <a:rPr lang="tr-TR" dirty="0">
                <a:latin typeface="Calibri" pitchFamily="34" charset="0"/>
                <a:cs typeface="Calibri" pitchFamily="34" charset="0"/>
              </a:rPr>
              <a:t>Risk kontrol tedbirlerinin uygulanması</a:t>
            </a:r>
          </a:p>
          <a:p>
            <a:pPr lvl="0"/>
            <a:r>
              <a:rPr lang="tr-TR" b="1" dirty="0">
                <a:latin typeface="Calibri" pitchFamily="34" charset="0"/>
                <a:cs typeface="Calibri" pitchFamily="34" charset="0"/>
              </a:rPr>
              <a:t>10. </a:t>
            </a:r>
            <a:r>
              <a:rPr lang="tr-TR" dirty="0">
                <a:latin typeface="Calibri" pitchFamily="34" charset="0"/>
                <a:cs typeface="Calibri" pitchFamily="34" charset="0"/>
              </a:rPr>
              <a:t>Uygulamaların izlenmesi</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995009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3200" b="1" dirty="0"/>
              <a:t>RİSK DEĞERLENDİRME YÖNTEMİ</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28" y="1484784"/>
            <a:ext cx="4684219" cy="95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3 Tablo"/>
          <p:cNvGraphicFramePr>
            <a:graphicFrameLocks noGrp="1"/>
          </p:cNvGraphicFramePr>
          <p:nvPr>
            <p:extLst>
              <p:ext uri="{D42A27DB-BD31-4B8C-83A1-F6EECF244321}">
                <p14:modId xmlns:p14="http://schemas.microsoft.com/office/powerpoint/2010/main" val="4143123290"/>
              </p:ext>
            </p:extLst>
          </p:nvPr>
        </p:nvGraphicFramePr>
        <p:xfrm>
          <a:off x="539551" y="2564903"/>
          <a:ext cx="3528393" cy="3826241"/>
        </p:xfrm>
        <a:graphic>
          <a:graphicData uri="http://schemas.openxmlformats.org/drawingml/2006/table">
            <a:tbl>
              <a:tblPr firstRow="1" bandRow="1">
                <a:tableStyleId>{5C22544A-7EE6-4342-B048-85BDC9FD1C3A}</a:tableStyleId>
              </a:tblPr>
              <a:tblGrid>
                <a:gridCol w="1176131">
                  <a:extLst>
                    <a:ext uri="{9D8B030D-6E8A-4147-A177-3AD203B41FA5}">
                      <a16:colId xmlns:a16="http://schemas.microsoft.com/office/drawing/2014/main" val="20000"/>
                    </a:ext>
                  </a:extLst>
                </a:gridCol>
                <a:gridCol w="1176131">
                  <a:extLst>
                    <a:ext uri="{9D8B030D-6E8A-4147-A177-3AD203B41FA5}">
                      <a16:colId xmlns:a16="http://schemas.microsoft.com/office/drawing/2014/main" val="20001"/>
                    </a:ext>
                  </a:extLst>
                </a:gridCol>
                <a:gridCol w="1176131">
                  <a:extLst>
                    <a:ext uri="{9D8B030D-6E8A-4147-A177-3AD203B41FA5}">
                      <a16:colId xmlns:a16="http://schemas.microsoft.com/office/drawing/2014/main" val="20002"/>
                    </a:ext>
                  </a:extLst>
                </a:gridCol>
              </a:tblGrid>
              <a:tr h="504057">
                <a:tc gridSpan="3">
                  <a:txBody>
                    <a:bodyPr/>
                    <a:lstStyle/>
                    <a:p>
                      <a:pPr algn="ctr"/>
                      <a:r>
                        <a:rPr lang="tr-TR" sz="2000" b="1" dirty="0"/>
                        <a:t>OLASILIK </a:t>
                      </a:r>
                    </a:p>
                  </a:txBody>
                  <a:tcPr marL="91439" marR="91439" marT="46440" marB="46440" anchor="ctr"/>
                </a:tc>
                <a:tc hMerge="1">
                  <a:txBody>
                    <a:bodyPr/>
                    <a:lstStyle/>
                    <a:p>
                      <a:pPr algn="ctr"/>
                      <a:endParaRPr lang="tr-TR" b="1" dirty="0"/>
                    </a:p>
                  </a:txBody>
                  <a:tcPr anchor="ctr"/>
                </a:tc>
                <a:tc hMerge="1">
                  <a:txBody>
                    <a:bodyPr/>
                    <a:lstStyle/>
                    <a:p>
                      <a:pPr algn="ctr"/>
                      <a:endParaRPr lang="tr-TR" b="1" dirty="0"/>
                    </a:p>
                  </a:txBody>
                  <a:tcPr anchor="ctr"/>
                </a:tc>
                <a:extLst>
                  <a:ext uri="{0D108BD9-81ED-4DB2-BD59-A6C34878D82A}">
                    <a16:rowId xmlns:a16="http://schemas.microsoft.com/office/drawing/2014/main" val="10000"/>
                  </a:ext>
                </a:extLst>
              </a:tr>
              <a:tr h="694978">
                <a:tc>
                  <a:txBody>
                    <a:bodyPr/>
                    <a:lstStyle/>
                    <a:p>
                      <a:pPr algn="ctr"/>
                      <a:r>
                        <a:rPr lang="tr-TR" sz="1400" dirty="0"/>
                        <a:t>Çok Yüksek</a:t>
                      </a:r>
                    </a:p>
                  </a:txBody>
                  <a:tcPr marL="91439" marR="91439" marT="46440" marB="46440" anchor="ctr">
                    <a:solidFill>
                      <a:srgbClr val="FF0000"/>
                    </a:solidFill>
                  </a:tcPr>
                </a:tc>
                <a:tc>
                  <a:txBody>
                    <a:bodyPr/>
                    <a:lstStyle/>
                    <a:p>
                      <a:pPr algn="ctr"/>
                      <a:r>
                        <a:rPr lang="tr-TR" sz="1400" dirty="0"/>
                        <a:t>5</a:t>
                      </a:r>
                    </a:p>
                  </a:txBody>
                  <a:tcPr marL="91439" marR="91439" marT="46440" marB="46440" anchor="ctr">
                    <a:solidFill>
                      <a:srgbClr val="FF0000"/>
                    </a:solidFill>
                  </a:tcPr>
                </a:tc>
                <a:tc>
                  <a:txBody>
                    <a:bodyPr/>
                    <a:lstStyle/>
                    <a:p>
                      <a:pPr algn="ctr"/>
                      <a:r>
                        <a:rPr lang="tr-TR" sz="1400" dirty="0"/>
                        <a:t>Her gün</a:t>
                      </a:r>
                    </a:p>
                  </a:txBody>
                  <a:tcPr marL="91439" marR="91439" marT="46440" marB="46440" anchor="ctr">
                    <a:solidFill>
                      <a:srgbClr val="FF0000"/>
                    </a:solidFill>
                  </a:tcPr>
                </a:tc>
                <a:extLst>
                  <a:ext uri="{0D108BD9-81ED-4DB2-BD59-A6C34878D82A}">
                    <a16:rowId xmlns:a16="http://schemas.microsoft.com/office/drawing/2014/main" val="10001"/>
                  </a:ext>
                </a:extLst>
              </a:tr>
              <a:tr h="694978">
                <a:tc>
                  <a:txBody>
                    <a:bodyPr/>
                    <a:lstStyle/>
                    <a:p>
                      <a:pPr algn="ctr"/>
                      <a:r>
                        <a:rPr lang="tr-TR" sz="1400" dirty="0"/>
                        <a:t>Yüksek</a:t>
                      </a:r>
                    </a:p>
                  </a:txBody>
                  <a:tcPr marL="91439" marR="91439" marT="46440" marB="46440" anchor="ctr">
                    <a:solidFill>
                      <a:schemeClr val="accent2">
                        <a:lumMod val="60000"/>
                        <a:lumOff val="40000"/>
                      </a:schemeClr>
                    </a:solidFill>
                  </a:tcPr>
                </a:tc>
                <a:tc>
                  <a:txBody>
                    <a:bodyPr/>
                    <a:lstStyle/>
                    <a:p>
                      <a:pPr algn="ctr"/>
                      <a:r>
                        <a:rPr lang="tr-TR" sz="1400" dirty="0"/>
                        <a:t>4</a:t>
                      </a:r>
                    </a:p>
                  </a:txBody>
                  <a:tcPr marL="91439" marR="91439" marT="46440" marB="46440"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t>Haftada bir</a:t>
                      </a:r>
                    </a:p>
                  </a:txBody>
                  <a:tcPr marL="91439" marR="91439" marT="46440" marB="46440" anchor="ctr">
                    <a:solidFill>
                      <a:schemeClr val="accent2">
                        <a:lumMod val="60000"/>
                        <a:lumOff val="40000"/>
                      </a:schemeClr>
                    </a:solidFill>
                  </a:tcPr>
                </a:tc>
                <a:extLst>
                  <a:ext uri="{0D108BD9-81ED-4DB2-BD59-A6C34878D82A}">
                    <a16:rowId xmlns:a16="http://schemas.microsoft.com/office/drawing/2014/main" val="10002"/>
                  </a:ext>
                </a:extLst>
              </a:tr>
              <a:tr h="542272">
                <a:tc>
                  <a:txBody>
                    <a:bodyPr/>
                    <a:lstStyle/>
                    <a:p>
                      <a:pPr algn="ctr"/>
                      <a:r>
                        <a:rPr lang="tr-TR" sz="1400" dirty="0"/>
                        <a:t>Orta</a:t>
                      </a:r>
                    </a:p>
                  </a:txBody>
                  <a:tcPr marL="91439" marR="91439" marT="46440" marB="46440" anchor="ctr">
                    <a:solidFill>
                      <a:srgbClr val="FFFF00"/>
                    </a:solidFill>
                  </a:tcPr>
                </a:tc>
                <a:tc>
                  <a:txBody>
                    <a:bodyPr/>
                    <a:lstStyle/>
                    <a:p>
                      <a:pPr algn="ctr"/>
                      <a:r>
                        <a:rPr lang="tr-TR" sz="1400" dirty="0"/>
                        <a:t>3</a:t>
                      </a:r>
                    </a:p>
                  </a:txBody>
                  <a:tcPr marL="91439" marR="91439" marT="46440" marB="46440" anchor="ctr">
                    <a:solidFill>
                      <a:srgbClr val="FFFF00"/>
                    </a:solidFill>
                  </a:tcPr>
                </a:tc>
                <a:tc>
                  <a:txBody>
                    <a:bodyPr/>
                    <a:lstStyle/>
                    <a:p>
                      <a:pPr algn="ctr"/>
                      <a:r>
                        <a:rPr lang="tr-TR" sz="1400" dirty="0"/>
                        <a:t>Ayda bir</a:t>
                      </a:r>
                    </a:p>
                  </a:txBody>
                  <a:tcPr marL="91439" marR="91439" marT="46440" marB="46440" anchor="ctr">
                    <a:solidFill>
                      <a:srgbClr val="FFFF00"/>
                    </a:solidFill>
                  </a:tcPr>
                </a:tc>
                <a:extLst>
                  <a:ext uri="{0D108BD9-81ED-4DB2-BD59-A6C34878D82A}">
                    <a16:rowId xmlns:a16="http://schemas.microsoft.com/office/drawing/2014/main" val="10003"/>
                  </a:ext>
                </a:extLst>
              </a:tr>
              <a:tr h="694978">
                <a:tc>
                  <a:txBody>
                    <a:bodyPr/>
                    <a:lstStyle/>
                    <a:p>
                      <a:pPr algn="ctr"/>
                      <a:r>
                        <a:rPr lang="tr-TR" sz="1400" dirty="0"/>
                        <a:t>Küçük</a:t>
                      </a:r>
                    </a:p>
                  </a:txBody>
                  <a:tcPr marL="91439" marR="91439" marT="46440" marB="46440" anchor="ctr">
                    <a:solidFill>
                      <a:schemeClr val="accent3">
                        <a:lumMod val="60000"/>
                        <a:lumOff val="40000"/>
                      </a:schemeClr>
                    </a:solidFill>
                  </a:tcPr>
                </a:tc>
                <a:tc>
                  <a:txBody>
                    <a:bodyPr/>
                    <a:lstStyle/>
                    <a:p>
                      <a:pPr algn="ctr"/>
                      <a:r>
                        <a:rPr lang="tr-TR" sz="1400" dirty="0"/>
                        <a:t>2</a:t>
                      </a:r>
                    </a:p>
                  </a:txBody>
                  <a:tcPr marL="91439" marR="91439" marT="46440" marB="4644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t>Üç</a:t>
                      </a:r>
                      <a:r>
                        <a:rPr lang="tr-TR" sz="1400" baseline="0" dirty="0"/>
                        <a:t> ayda bir</a:t>
                      </a:r>
                      <a:endParaRPr lang="tr-TR" sz="1400" dirty="0"/>
                    </a:p>
                  </a:txBody>
                  <a:tcPr marL="91439" marR="91439" marT="46440" marB="46440" anchor="ctr">
                    <a:solidFill>
                      <a:schemeClr val="accent3">
                        <a:lumMod val="60000"/>
                        <a:lumOff val="40000"/>
                      </a:schemeClr>
                    </a:solidFill>
                  </a:tcPr>
                </a:tc>
                <a:extLst>
                  <a:ext uri="{0D108BD9-81ED-4DB2-BD59-A6C34878D82A}">
                    <a16:rowId xmlns:a16="http://schemas.microsoft.com/office/drawing/2014/main" val="10004"/>
                  </a:ext>
                </a:extLst>
              </a:tr>
              <a:tr h="694978">
                <a:tc>
                  <a:txBody>
                    <a:bodyPr/>
                    <a:lstStyle/>
                    <a:p>
                      <a:pPr algn="ctr"/>
                      <a:r>
                        <a:rPr lang="tr-TR" sz="1400" dirty="0"/>
                        <a:t>Çok Düşük</a:t>
                      </a:r>
                    </a:p>
                  </a:txBody>
                  <a:tcPr marL="91439" marR="91439" marT="46440" marB="46440" anchor="ctr">
                    <a:solidFill>
                      <a:srgbClr val="00B050"/>
                    </a:solidFill>
                  </a:tcPr>
                </a:tc>
                <a:tc>
                  <a:txBody>
                    <a:bodyPr/>
                    <a:lstStyle/>
                    <a:p>
                      <a:pPr algn="ctr"/>
                      <a:r>
                        <a:rPr lang="tr-TR" sz="1400" dirty="0"/>
                        <a:t>1</a:t>
                      </a:r>
                    </a:p>
                  </a:txBody>
                  <a:tcPr marL="91439" marR="91439" marT="46440" marB="46440" anchor="ctr">
                    <a:solidFill>
                      <a:srgbClr val="00B050"/>
                    </a:solidFill>
                  </a:tcPr>
                </a:tc>
                <a:tc>
                  <a:txBody>
                    <a:bodyPr/>
                    <a:lstStyle/>
                    <a:p>
                      <a:pPr algn="ctr"/>
                      <a:r>
                        <a:rPr lang="tr-TR" sz="1400" dirty="0"/>
                        <a:t>Yılda bir</a:t>
                      </a:r>
                    </a:p>
                  </a:txBody>
                  <a:tcPr marL="91439" marR="91439" marT="46440" marB="46440" anchor="ctr">
                    <a:solidFill>
                      <a:srgbClr val="00B050"/>
                    </a:solidFill>
                  </a:tcPr>
                </a:tc>
                <a:extLst>
                  <a:ext uri="{0D108BD9-81ED-4DB2-BD59-A6C34878D82A}">
                    <a16:rowId xmlns:a16="http://schemas.microsoft.com/office/drawing/2014/main" val="10005"/>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108031145"/>
              </p:ext>
            </p:extLst>
          </p:nvPr>
        </p:nvGraphicFramePr>
        <p:xfrm>
          <a:off x="4283969" y="2564905"/>
          <a:ext cx="4320480" cy="3806708"/>
        </p:xfrm>
        <a:graphic>
          <a:graphicData uri="http://schemas.openxmlformats.org/drawingml/2006/table">
            <a:tbl>
              <a:tblPr firstRow="1" bandRow="1">
                <a:tableStyleId>{5C22544A-7EE6-4342-B048-85BDC9FD1C3A}</a:tableStyleId>
              </a:tblPr>
              <a:tblGrid>
                <a:gridCol w="1080129">
                  <a:extLst>
                    <a:ext uri="{9D8B030D-6E8A-4147-A177-3AD203B41FA5}">
                      <a16:colId xmlns:a16="http://schemas.microsoft.com/office/drawing/2014/main" val="20000"/>
                    </a:ext>
                  </a:extLst>
                </a:gridCol>
                <a:gridCol w="864102">
                  <a:extLst>
                    <a:ext uri="{9D8B030D-6E8A-4147-A177-3AD203B41FA5}">
                      <a16:colId xmlns:a16="http://schemas.microsoft.com/office/drawing/2014/main" val="20001"/>
                    </a:ext>
                  </a:extLst>
                </a:gridCol>
                <a:gridCol w="2376249">
                  <a:extLst>
                    <a:ext uri="{9D8B030D-6E8A-4147-A177-3AD203B41FA5}">
                      <a16:colId xmlns:a16="http://schemas.microsoft.com/office/drawing/2014/main" val="20002"/>
                    </a:ext>
                  </a:extLst>
                </a:gridCol>
              </a:tblGrid>
              <a:tr h="504055">
                <a:tc gridSpan="3">
                  <a:txBody>
                    <a:bodyPr/>
                    <a:lstStyle/>
                    <a:p>
                      <a:pPr algn="ctr"/>
                      <a:r>
                        <a:rPr lang="tr-TR" sz="1900" b="1" dirty="0"/>
                        <a:t>ŞİDDET</a:t>
                      </a:r>
                    </a:p>
                  </a:txBody>
                  <a:tcPr marT="49179" marB="49179" anchor="ctr"/>
                </a:tc>
                <a:tc hMerge="1">
                  <a:txBody>
                    <a:bodyPr/>
                    <a:lstStyle/>
                    <a:p>
                      <a:endParaRPr lang="tr-TR"/>
                    </a:p>
                  </a:txBody>
                  <a:tcPr/>
                </a:tc>
                <a:tc hMerge="1">
                  <a:txBody>
                    <a:bodyPr/>
                    <a:lstStyle/>
                    <a:p>
                      <a:pPr algn="ctr"/>
                      <a:endParaRPr lang="tr-TR" b="1" dirty="0"/>
                    </a:p>
                  </a:txBody>
                  <a:tcPr anchor="ctr"/>
                </a:tc>
                <a:extLst>
                  <a:ext uri="{0D108BD9-81ED-4DB2-BD59-A6C34878D82A}">
                    <a16:rowId xmlns:a16="http://schemas.microsoft.com/office/drawing/2014/main" val="10000"/>
                  </a:ext>
                </a:extLst>
              </a:tr>
              <a:tr h="568402">
                <a:tc>
                  <a:txBody>
                    <a:bodyPr/>
                    <a:lstStyle/>
                    <a:p>
                      <a:pPr algn="ctr"/>
                      <a:r>
                        <a:rPr lang="tr-TR" sz="1400" dirty="0"/>
                        <a:t>Çok Ciddi</a:t>
                      </a:r>
                    </a:p>
                  </a:txBody>
                  <a:tcPr marT="49179" marB="49179" anchor="ctr"/>
                </a:tc>
                <a:tc>
                  <a:txBody>
                    <a:bodyPr/>
                    <a:lstStyle/>
                    <a:p>
                      <a:pPr algn="ctr"/>
                      <a:r>
                        <a:rPr lang="tr-TR" sz="1400" dirty="0"/>
                        <a:t>5</a:t>
                      </a:r>
                    </a:p>
                  </a:txBody>
                  <a:tcPr marT="49179" marB="49179" anchor="ctr"/>
                </a:tc>
                <a:tc>
                  <a:txBody>
                    <a:bodyPr/>
                    <a:lstStyle/>
                    <a:p>
                      <a:pPr algn="ctr"/>
                      <a:r>
                        <a:rPr lang="tr-TR" sz="1400" dirty="0"/>
                        <a:t>Birden çok ölüm, </a:t>
                      </a:r>
                    </a:p>
                    <a:p>
                      <a:pPr algn="ctr"/>
                      <a:r>
                        <a:rPr lang="tr-TR" sz="1400" dirty="0"/>
                        <a:t>Sürekli iş görmezlik</a:t>
                      </a:r>
                    </a:p>
                  </a:txBody>
                  <a:tcPr marT="49179" marB="49179" anchor="ctr"/>
                </a:tc>
                <a:extLst>
                  <a:ext uri="{0D108BD9-81ED-4DB2-BD59-A6C34878D82A}">
                    <a16:rowId xmlns:a16="http://schemas.microsoft.com/office/drawing/2014/main" val="10001"/>
                  </a:ext>
                </a:extLst>
              </a:tr>
              <a:tr h="811343">
                <a:tc>
                  <a:txBody>
                    <a:bodyPr/>
                    <a:lstStyle/>
                    <a:p>
                      <a:pPr algn="ctr"/>
                      <a:r>
                        <a:rPr lang="tr-TR" sz="1400" dirty="0"/>
                        <a:t>Ciddi</a:t>
                      </a:r>
                    </a:p>
                  </a:txBody>
                  <a:tcPr marT="49179" marB="49179" anchor="ctr"/>
                </a:tc>
                <a:tc>
                  <a:txBody>
                    <a:bodyPr/>
                    <a:lstStyle/>
                    <a:p>
                      <a:pPr algn="ctr"/>
                      <a:r>
                        <a:rPr lang="tr-TR" sz="1400" dirty="0"/>
                        <a:t>4</a:t>
                      </a:r>
                    </a:p>
                  </a:txBody>
                  <a:tcPr marT="49179" marB="4917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t>Ölüm, Ciddi Yaralanma</a:t>
                      </a:r>
                      <a:r>
                        <a:rPr lang="tr-TR" sz="1400" baseline="0" dirty="0"/>
                        <a:t> Meslek hastalığı</a:t>
                      </a:r>
                      <a:endParaRPr lang="tr-TR" sz="1400" dirty="0"/>
                    </a:p>
                  </a:txBody>
                  <a:tcPr marT="49179" marB="49179" anchor="ctr"/>
                </a:tc>
                <a:extLst>
                  <a:ext uri="{0D108BD9-81ED-4DB2-BD59-A6C34878D82A}">
                    <a16:rowId xmlns:a16="http://schemas.microsoft.com/office/drawing/2014/main" val="10002"/>
                  </a:ext>
                </a:extLst>
              </a:tr>
              <a:tr h="568402">
                <a:tc>
                  <a:txBody>
                    <a:bodyPr/>
                    <a:lstStyle/>
                    <a:p>
                      <a:pPr algn="ctr"/>
                      <a:r>
                        <a:rPr lang="tr-TR" sz="1400" dirty="0"/>
                        <a:t>Orta</a:t>
                      </a:r>
                    </a:p>
                  </a:txBody>
                  <a:tcPr marT="49179" marB="49179" anchor="ctr"/>
                </a:tc>
                <a:tc>
                  <a:txBody>
                    <a:bodyPr/>
                    <a:lstStyle/>
                    <a:p>
                      <a:pPr algn="ctr"/>
                      <a:r>
                        <a:rPr lang="tr-TR" sz="1400" dirty="0"/>
                        <a:t>3</a:t>
                      </a:r>
                    </a:p>
                  </a:txBody>
                  <a:tcPr marT="49179" marB="49179" anchor="ctr"/>
                </a:tc>
                <a:tc>
                  <a:txBody>
                    <a:bodyPr/>
                    <a:lstStyle/>
                    <a:p>
                      <a:pPr algn="ctr"/>
                      <a:r>
                        <a:rPr lang="tr-TR" sz="1400" dirty="0"/>
                        <a:t>Hafif yaralanma </a:t>
                      </a:r>
                    </a:p>
                    <a:p>
                      <a:pPr algn="ctr"/>
                      <a:r>
                        <a:rPr lang="tr-TR" sz="1400" dirty="0"/>
                        <a:t>Tedavi gerektirir</a:t>
                      </a:r>
                    </a:p>
                  </a:txBody>
                  <a:tcPr marT="49179" marB="49179" anchor="ctr"/>
                </a:tc>
                <a:extLst>
                  <a:ext uri="{0D108BD9-81ED-4DB2-BD59-A6C34878D82A}">
                    <a16:rowId xmlns:a16="http://schemas.microsoft.com/office/drawing/2014/main" val="10003"/>
                  </a:ext>
                </a:extLst>
              </a:tr>
              <a:tr h="665988">
                <a:tc>
                  <a:txBody>
                    <a:bodyPr/>
                    <a:lstStyle/>
                    <a:p>
                      <a:pPr algn="ctr"/>
                      <a:r>
                        <a:rPr lang="tr-TR" sz="1400" dirty="0"/>
                        <a:t>Hafif</a:t>
                      </a:r>
                    </a:p>
                  </a:txBody>
                  <a:tcPr marT="49179" marB="49179" anchor="ctr"/>
                </a:tc>
                <a:tc>
                  <a:txBody>
                    <a:bodyPr/>
                    <a:lstStyle/>
                    <a:p>
                      <a:pPr algn="ctr"/>
                      <a:r>
                        <a:rPr lang="tr-TR" sz="1400" dirty="0"/>
                        <a:t>2</a:t>
                      </a:r>
                    </a:p>
                  </a:txBody>
                  <a:tcPr marT="49179" marB="49179" anchor="ctr"/>
                </a:tc>
                <a:tc>
                  <a:txBody>
                    <a:bodyPr/>
                    <a:lstStyle/>
                    <a:p>
                      <a:pPr algn="ctr"/>
                      <a:r>
                        <a:rPr lang="tr-TR" sz="1400" dirty="0"/>
                        <a:t>İş Günü Kaybı Yok İlkyardım gerektiren</a:t>
                      </a:r>
                    </a:p>
                  </a:txBody>
                  <a:tcPr marT="49179" marB="49179" anchor="ctr"/>
                </a:tc>
                <a:extLst>
                  <a:ext uri="{0D108BD9-81ED-4DB2-BD59-A6C34878D82A}">
                    <a16:rowId xmlns:a16="http://schemas.microsoft.com/office/drawing/2014/main" val="10004"/>
                  </a:ext>
                </a:extLst>
              </a:tr>
              <a:tr h="688518">
                <a:tc>
                  <a:txBody>
                    <a:bodyPr/>
                    <a:lstStyle/>
                    <a:p>
                      <a:pPr algn="ctr"/>
                      <a:r>
                        <a:rPr lang="tr-TR" sz="1400" dirty="0"/>
                        <a:t>Çok Hafif</a:t>
                      </a:r>
                    </a:p>
                  </a:txBody>
                  <a:tcPr marT="49179" marB="49179" anchor="ctr"/>
                </a:tc>
                <a:tc>
                  <a:txBody>
                    <a:bodyPr/>
                    <a:lstStyle/>
                    <a:p>
                      <a:pPr algn="ctr"/>
                      <a:r>
                        <a:rPr lang="tr-TR" sz="1400" dirty="0"/>
                        <a:t>1</a:t>
                      </a:r>
                    </a:p>
                  </a:txBody>
                  <a:tcPr marT="49179" marB="49179" anchor="ctr"/>
                </a:tc>
                <a:tc>
                  <a:txBody>
                    <a:bodyPr/>
                    <a:lstStyle/>
                    <a:p>
                      <a:pPr algn="ctr"/>
                      <a:r>
                        <a:rPr lang="tr-TR" sz="1400" dirty="0"/>
                        <a:t>İş Saati Kaybı Yok</a:t>
                      </a:r>
                    </a:p>
                    <a:p>
                      <a:pPr algn="ctr"/>
                      <a:r>
                        <a:rPr lang="tr-TR" sz="1400" dirty="0"/>
                        <a:t>Yardım gerektiren</a:t>
                      </a:r>
                    </a:p>
                  </a:txBody>
                  <a:tcPr marT="49179" marB="49179"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0613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3200" b="1" dirty="0"/>
              <a:t>RİSK DEĞERLENDİRME YÖNTEMİ</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28" y="1484784"/>
            <a:ext cx="4684219" cy="95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6 Tablo"/>
          <p:cNvGraphicFramePr>
            <a:graphicFrameLocks noGrp="1"/>
          </p:cNvGraphicFramePr>
          <p:nvPr>
            <p:extLst>
              <p:ext uri="{D42A27DB-BD31-4B8C-83A1-F6EECF244321}">
                <p14:modId xmlns:p14="http://schemas.microsoft.com/office/powerpoint/2010/main" val="1332725379"/>
              </p:ext>
            </p:extLst>
          </p:nvPr>
        </p:nvGraphicFramePr>
        <p:xfrm>
          <a:off x="611562" y="2420888"/>
          <a:ext cx="7920876" cy="4032447"/>
        </p:xfrm>
        <a:graphic>
          <a:graphicData uri="http://schemas.openxmlformats.org/drawingml/2006/table">
            <a:tbl>
              <a:tblPr firstRow="1" bandRow="1">
                <a:tableStyleId>{5C22544A-7EE6-4342-B048-85BDC9FD1C3A}</a:tableStyleId>
              </a:tblPr>
              <a:tblGrid>
                <a:gridCol w="1320146">
                  <a:extLst>
                    <a:ext uri="{9D8B030D-6E8A-4147-A177-3AD203B41FA5}">
                      <a16:colId xmlns:a16="http://schemas.microsoft.com/office/drawing/2014/main" val="20000"/>
                    </a:ext>
                  </a:extLst>
                </a:gridCol>
                <a:gridCol w="1320146">
                  <a:extLst>
                    <a:ext uri="{9D8B030D-6E8A-4147-A177-3AD203B41FA5}">
                      <a16:colId xmlns:a16="http://schemas.microsoft.com/office/drawing/2014/main" val="20001"/>
                    </a:ext>
                  </a:extLst>
                </a:gridCol>
                <a:gridCol w="1320146">
                  <a:extLst>
                    <a:ext uri="{9D8B030D-6E8A-4147-A177-3AD203B41FA5}">
                      <a16:colId xmlns:a16="http://schemas.microsoft.com/office/drawing/2014/main" val="20002"/>
                    </a:ext>
                  </a:extLst>
                </a:gridCol>
                <a:gridCol w="1320146">
                  <a:extLst>
                    <a:ext uri="{9D8B030D-6E8A-4147-A177-3AD203B41FA5}">
                      <a16:colId xmlns:a16="http://schemas.microsoft.com/office/drawing/2014/main" val="20003"/>
                    </a:ext>
                  </a:extLst>
                </a:gridCol>
                <a:gridCol w="1320146">
                  <a:extLst>
                    <a:ext uri="{9D8B030D-6E8A-4147-A177-3AD203B41FA5}">
                      <a16:colId xmlns:a16="http://schemas.microsoft.com/office/drawing/2014/main" val="20004"/>
                    </a:ext>
                  </a:extLst>
                </a:gridCol>
                <a:gridCol w="1320146">
                  <a:extLst>
                    <a:ext uri="{9D8B030D-6E8A-4147-A177-3AD203B41FA5}">
                      <a16:colId xmlns:a16="http://schemas.microsoft.com/office/drawing/2014/main" val="20005"/>
                    </a:ext>
                  </a:extLst>
                </a:gridCol>
              </a:tblGrid>
              <a:tr h="529431">
                <a:tc rowSpan="2">
                  <a:txBody>
                    <a:bodyPr/>
                    <a:lstStyle/>
                    <a:p>
                      <a:pPr algn="ctr"/>
                      <a:r>
                        <a:rPr lang="tr-TR" sz="1400" b="1" dirty="0"/>
                        <a:t>OLASILIK</a:t>
                      </a:r>
                    </a:p>
                  </a:txBody>
                  <a:tcPr marL="91439" marR="91439" marT="48224" marB="48224" anchor="ctr"/>
                </a:tc>
                <a:tc gridSpan="5">
                  <a:txBody>
                    <a:bodyPr/>
                    <a:lstStyle/>
                    <a:p>
                      <a:pPr algn="ctr"/>
                      <a:r>
                        <a:rPr lang="tr-TR" sz="1400" b="1" dirty="0"/>
                        <a:t>ŞİDDET</a:t>
                      </a:r>
                    </a:p>
                  </a:txBody>
                  <a:tcPr marL="91439" marR="91439" marT="48224" marB="48224"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extLst>
                  <a:ext uri="{0D108BD9-81ED-4DB2-BD59-A6C34878D82A}">
                    <a16:rowId xmlns:a16="http://schemas.microsoft.com/office/drawing/2014/main" val="10000"/>
                  </a:ext>
                </a:extLst>
              </a:tr>
              <a:tr h="583836">
                <a:tc vMerge="1">
                  <a:txBody>
                    <a:bodyPr/>
                    <a:lstStyle/>
                    <a:p>
                      <a:pPr algn="ctr"/>
                      <a:endParaRPr lang="tr-TR" b="1" dirty="0"/>
                    </a:p>
                  </a:txBody>
                  <a:tcPr anchor="ctr"/>
                </a:tc>
                <a:tc>
                  <a:txBody>
                    <a:bodyPr/>
                    <a:lstStyle/>
                    <a:p>
                      <a:pPr algn="ctr"/>
                      <a:r>
                        <a:rPr lang="tr-TR" sz="1400" dirty="0"/>
                        <a:t>Çok Ciddi</a:t>
                      </a:r>
                    </a:p>
                    <a:p>
                      <a:pPr algn="ctr"/>
                      <a:r>
                        <a:rPr lang="tr-TR" sz="1400" dirty="0"/>
                        <a:t>5</a:t>
                      </a:r>
                    </a:p>
                  </a:txBody>
                  <a:tcPr marL="91439" marR="91439" marT="48224" marB="48224" anchor="ctr"/>
                </a:tc>
                <a:tc>
                  <a:txBody>
                    <a:bodyPr/>
                    <a:lstStyle/>
                    <a:p>
                      <a:pPr algn="ctr"/>
                      <a:r>
                        <a:rPr lang="tr-TR" sz="1400" dirty="0"/>
                        <a:t>Ciddi</a:t>
                      </a:r>
                    </a:p>
                    <a:p>
                      <a:pPr algn="ctr"/>
                      <a:r>
                        <a:rPr lang="tr-TR" sz="1400" dirty="0"/>
                        <a:t>4</a:t>
                      </a:r>
                    </a:p>
                  </a:txBody>
                  <a:tcPr marL="91439" marR="91439" marT="48224" marB="48224" anchor="ctr"/>
                </a:tc>
                <a:tc>
                  <a:txBody>
                    <a:bodyPr/>
                    <a:lstStyle/>
                    <a:p>
                      <a:pPr algn="ctr"/>
                      <a:r>
                        <a:rPr lang="tr-TR" sz="1400" dirty="0"/>
                        <a:t>Orta</a:t>
                      </a:r>
                    </a:p>
                    <a:p>
                      <a:pPr algn="ctr"/>
                      <a:r>
                        <a:rPr lang="tr-TR" sz="1400" dirty="0"/>
                        <a:t>3</a:t>
                      </a:r>
                    </a:p>
                  </a:txBody>
                  <a:tcPr marL="91439" marR="91439" marT="48224" marB="48224" anchor="ctr"/>
                </a:tc>
                <a:tc>
                  <a:txBody>
                    <a:bodyPr/>
                    <a:lstStyle/>
                    <a:p>
                      <a:pPr algn="ctr"/>
                      <a:r>
                        <a:rPr lang="tr-TR" sz="1400" dirty="0"/>
                        <a:t>Hafif</a:t>
                      </a:r>
                    </a:p>
                    <a:p>
                      <a:pPr algn="ctr"/>
                      <a:r>
                        <a:rPr lang="tr-TR" sz="1400" dirty="0"/>
                        <a:t>2</a:t>
                      </a:r>
                    </a:p>
                  </a:txBody>
                  <a:tcPr marL="91439" marR="91439" marT="48224" marB="48224" anchor="ctr"/>
                </a:tc>
                <a:tc>
                  <a:txBody>
                    <a:bodyPr/>
                    <a:lstStyle/>
                    <a:p>
                      <a:pPr algn="ctr"/>
                      <a:r>
                        <a:rPr lang="tr-TR" sz="1400" dirty="0"/>
                        <a:t>Çok Hafif</a:t>
                      </a:r>
                    </a:p>
                    <a:p>
                      <a:pPr algn="ctr"/>
                      <a:r>
                        <a:rPr lang="tr-TR" sz="1400" dirty="0"/>
                        <a:t>1</a:t>
                      </a:r>
                    </a:p>
                  </a:txBody>
                  <a:tcPr marL="91439" marR="91439" marT="48224" marB="48224" anchor="ctr"/>
                </a:tc>
                <a:extLst>
                  <a:ext uri="{0D108BD9-81ED-4DB2-BD59-A6C34878D82A}">
                    <a16:rowId xmlns:a16="http://schemas.microsoft.com/office/drawing/2014/main" val="10001"/>
                  </a:ext>
                </a:extLst>
              </a:tr>
              <a:tr h="583836">
                <a:tc>
                  <a:txBody>
                    <a:bodyPr/>
                    <a:lstStyle/>
                    <a:p>
                      <a:pPr algn="ctr"/>
                      <a:r>
                        <a:rPr lang="tr-TR" sz="1400" dirty="0"/>
                        <a:t>Çok Yüksek</a:t>
                      </a:r>
                    </a:p>
                    <a:p>
                      <a:pPr algn="ctr"/>
                      <a:r>
                        <a:rPr lang="tr-TR" sz="1400" dirty="0"/>
                        <a:t>5</a:t>
                      </a:r>
                    </a:p>
                  </a:txBody>
                  <a:tcPr marL="91439" marR="91439" marT="48224" marB="48224" anchor="ctr"/>
                </a:tc>
                <a:tc>
                  <a:txBody>
                    <a:bodyPr/>
                    <a:lstStyle/>
                    <a:p>
                      <a:pPr algn="ctr"/>
                      <a:r>
                        <a:rPr lang="tr-TR" sz="1400" b="1" dirty="0"/>
                        <a:t>YÜKSEK</a:t>
                      </a:r>
                    </a:p>
                    <a:p>
                      <a:pPr algn="ctr"/>
                      <a:r>
                        <a:rPr lang="tr-TR" sz="1400" b="1" dirty="0"/>
                        <a:t>25</a:t>
                      </a:r>
                    </a:p>
                  </a:txBody>
                  <a:tcPr marL="91439" marR="91439" marT="48224" marB="48224" anchor="ctr">
                    <a:solidFill>
                      <a:srgbClr val="FF0000"/>
                    </a:solidFill>
                  </a:tcPr>
                </a:tc>
                <a:tc>
                  <a:txBody>
                    <a:bodyPr/>
                    <a:lstStyle/>
                    <a:p>
                      <a:pPr algn="ctr"/>
                      <a:r>
                        <a:rPr lang="tr-TR" sz="1400" b="1" dirty="0"/>
                        <a:t>YÜKSEK</a:t>
                      </a:r>
                    </a:p>
                    <a:p>
                      <a:pPr algn="ctr"/>
                      <a:r>
                        <a:rPr lang="tr-TR" sz="1400" b="1" dirty="0"/>
                        <a:t>20</a:t>
                      </a:r>
                    </a:p>
                  </a:txBody>
                  <a:tcPr marL="91439" marR="91439" marT="48224" marB="48224" anchor="ctr">
                    <a:solidFill>
                      <a:srgbClr val="FF0000"/>
                    </a:solidFill>
                  </a:tcPr>
                </a:tc>
                <a:tc>
                  <a:txBody>
                    <a:bodyPr/>
                    <a:lstStyle/>
                    <a:p>
                      <a:pPr algn="ctr"/>
                      <a:r>
                        <a:rPr lang="tr-TR" sz="1400" b="1" dirty="0"/>
                        <a:t>YÜKSEK</a:t>
                      </a:r>
                    </a:p>
                    <a:p>
                      <a:pPr algn="ctr"/>
                      <a:r>
                        <a:rPr lang="tr-TR" sz="1400" b="1" dirty="0"/>
                        <a:t>15</a:t>
                      </a:r>
                    </a:p>
                  </a:txBody>
                  <a:tcPr marL="91439" marR="91439" marT="48224" marB="48224" anchor="ctr">
                    <a:solidFill>
                      <a:srgbClr val="FF0000"/>
                    </a:solidFill>
                  </a:tcPr>
                </a:tc>
                <a:tc>
                  <a:txBody>
                    <a:bodyPr/>
                    <a:lstStyle/>
                    <a:p>
                      <a:pPr algn="ctr"/>
                      <a:r>
                        <a:rPr lang="tr-TR" sz="1400" dirty="0"/>
                        <a:t>ORTA</a:t>
                      </a:r>
                    </a:p>
                    <a:p>
                      <a:pPr algn="ctr"/>
                      <a:r>
                        <a:rPr lang="tr-TR" sz="1400" dirty="0"/>
                        <a:t>10</a:t>
                      </a:r>
                    </a:p>
                  </a:txBody>
                  <a:tcPr marL="91439" marR="91439" marT="48224" marB="48224" anchor="ctr">
                    <a:solidFill>
                      <a:schemeClr val="accent2">
                        <a:lumMod val="20000"/>
                        <a:lumOff val="80000"/>
                      </a:schemeClr>
                    </a:solidFill>
                  </a:tcPr>
                </a:tc>
                <a:tc>
                  <a:txBody>
                    <a:bodyPr/>
                    <a:lstStyle/>
                    <a:p>
                      <a:pPr algn="ctr"/>
                      <a:r>
                        <a:rPr lang="tr-TR" sz="1400" dirty="0"/>
                        <a:t>DÜŞÜK</a:t>
                      </a:r>
                    </a:p>
                    <a:p>
                      <a:pPr algn="ctr"/>
                      <a:r>
                        <a:rPr lang="tr-TR" sz="1400" dirty="0"/>
                        <a:t>5</a:t>
                      </a:r>
                    </a:p>
                  </a:txBody>
                  <a:tcPr marL="91439" marR="91439" marT="48224" marB="48224" anchor="ctr">
                    <a:solidFill>
                      <a:srgbClr val="92D050"/>
                    </a:solidFill>
                  </a:tcPr>
                </a:tc>
                <a:extLst>
                  <a:ext uri="{0D108BD9-81ED-4DB2-BD59-A6C34878D82A}">
                    <a16:rowId xmlns:a16="http://schemas.microsoft.com/office/drawing/2014/main" val="10002"/>
                  </a:ext>
                </a:extLst>
              </a:tr>
              <a:tr h="583836">
                <a:tc>
                  <a:txBody>
                    <a:bodyPr/>
                    <a:lstStyle/>
                    <a:p>
                      <a:pPr algn="ctr"/>
                      <a:r>
                        <a:rPr lang="tr-TR" sz="1400" dirty="0"/>
                        <a:t>Yüksek</a:t>
                      </a:r>
                    </a:p>
                    <a:p>
                      <a:pPr algn="ctr"/>
                      <a:r>
                        <a:rPr lang="tr-TR" sz="1400" dirty="0"/>
                        <a:t>4</a:t>
                      </a:r>
                    </a:p>
                  </a:txBody>
                  <a:tcPr marL="91439" marR="91439" marT="48224" marB="48224" anchor="ctr"/>
                </a:tc>
                <a:tc>
                  <a:txBody>
                    <a:bodyPr/>
                    <a:lstStyle/>
                    <a:p>
                      <a:pPr algn="ctr"/>
                      <a:r>
                        <a:rPr lang="tr-TR" sz="1400" b="1" dirty="0"/>
                        <a:t>YÜKSEK</a:t>
                      </a:r>
                    </a:p>
                    <a:p>
                      <a:pPr algn="ctr"/>
                      <a:r>
                        <a:rPr lang="tr-TR" sz="1400" b="1" dirty="0"/>
                        <a:t>20</a:t>
                      </a:r>
                    </a:p>
                  </a:txBody>
                  <a:tcPr marL="91439" marR="91439" marT="48224" marB="48224" anchor="ctr">
                    <a:solidFill>
                      <a:srgbClr val="FF0000"/>
                    </a:solidFill>
                  </a:tcPr>
                </a:tc>
                <a:tc>
                  <a:txBody>
                    <a:bodyPr/>
                    <a:lstStyle/>
                    <a:p>
                      <a:pPr algn="ctr"/>
                      <a:r>
                        <a:rPr lang="tr-TR" sz="1400" b="1" dirty="0"/>
                        <a:t>YÜKSEK</a:t>
                      </a:r>
                    </a:p>
                    <a:p>
                      <a:pPr algn="ctr"/>
                      <a:r>
                        <a:rPr lang="tr-TR" sz="1400" b="1" dirty="0"/>
                        <a:t>16</a:t>
                      </a:r>
                    </a:p>
                  </a:txBody>
                  <a:tcPr marL="91439" marR="91439" marT="48224" marB="48224" anchor="ctr">
                    <a:solidFill>
                      <a:srgbClr val="FF0000"/>
                    </a:solidFill>
                  </a:tcPr>
                </a:tc>
                <a:tc>
                  <a:txBody>
                    <a:bodyPr/>
                    <a:lstStyle/>
                    <a:p>
                      <a:pPr algn="ctr"/>
                      <a:r>
                        <a:rPr lang="tr-TR" sz="1400" dirty="0"/>
                        <a:t>ORTA</a:t>
                      </a:r>
                    </a:p>
                    <a:p>
                      <a:pPr algn="ctr"/>
                      <a:r>
                        <a:rPr lang="tr-TR" sz="1400" dirty="0"/>
                        <a:t>12</a:t>
                      </a:r>
                    </a:p>
                  </a:txBody>
                  <a:tcPr marL="91439" marR="91439" marT="48224" marB="48224" anchor="ctr">
                    <a:solidFill>
                      <a:schemeClr val="accent2">
                        <a:lumMod val="20000"/>
                        <a:lumOff val="80000"/>
                      </a:schemeClr>
                    </a:solidFill>
                  </a:tcPr>
                </a:tc>
                <a:tc>
                  <a:txBody>
                    <a:bodyPr/>
                    <a:lstStyle/>
                    <a:p>
                      <a:pPr algn="ctr"/>
                      <a:r>
                        <a:rPr lang="tr-TR" sz="1400" dirty="0"/>
                        <a:t>ORTA</a:t>
                      </a:r>
                    </a:p>
                    <a:p>
                      <a:pPr algn="ctr"/>
                      <a:r>
                        <a:rPr lang="tr-TR" sz="1400" dirty="0"/>
                        <a:t>8</a:t>
                      </a:r>
                    </a:p>
                  </a:txBody>
                  <a:tcPr marL="91439" marR="91439" marT="48224" marB="48224" anchor="ctr">
                    <a:solidFill>
                      <a:schemeClr val="accent2">
                        <a:lumMod val="20000"/>
                        <a:lumOff val="80000"/>
                      </a:schemeClr>
                    </a:solidFill>
                  </a:tcPr>
                </a:tc>
                <a:tc>
                  <a:txBody>
                    <a:bodyPr/>
                    <a:lstStyle/>
                    <a:p>
                      <a:pPr algn="ctr"/>
                      <a:r>
                        <a:rPr lang="tr-TR" sz="1400" dirty="0"/>
                        <a:t>DÜŞÜK</a:t>
                      </a:r>
                    </a:p>
                    <a:p>
                      <a:pPr algn="ctr"/>
                      <a:r>
                        <a:rPr lang="tr-TR" sz="1400" dirty="0"/>
                        <a:t>4</a:t>
                      </a:r>
                    </a:p>
                  </a:txBody>
                  <a:tcPr marL="91439" marR="91439" marT="48224" marB="48224" anchor="ctr">
                    <a:solidFill>
                      <a:srgbClr val="92D050"/>
                    </a:solidFill>
                  </a:tcPr>
                </a:tc>
                <a:extLst>
                  <a:ext uri="{0D108BD9-81ED-4DB2-BD59-A6C34878D82A}">
                    <a16:rowId xmlns:a16="http://schemas.microsoft.com/office/drawing/2014/main" val="10003"/>
                  </a:ext>
                </a:extLst>
              </a:tr>
              <a:tr h="583836">
                <a:tc>
                  <a:txBody>
                    <a:bodyPr/>
                    <a:lstStyle/>
                    <a:p>
                      <a:pPr algn="ctr"/>
                      <a:r>
                        <a:rPr lang="tr-TR" sz="1400" dirty="0"/>
                        <a:t>Orta</a:t>
                      </a:r>
                    </a:p>
                    <a:p>
                      <a:pPr algn="ctr"/>
                      <a:r>
                        <a:rPr lang="tr-TR" sz="1400" dirty="0"/>
                        <a:t>3</a:t>
                      </a:r>
                    </a:p>
                  </a:txBody>
                  <a:tcPr marL="91439" marR="91439" marT="48224" marB="48224" anchor="ctr"/>
                </a:tc>
                <a:tc>
                  <a:txBody>
                    <a:bodyPr/>
                    <a:lstStyle/>
                    <a:p>
                      <a:pPr algn="ctr"/>
                      <a:r>
                        <a:rPr lang="tr-TR" sz="1400" b="1" dirty="0"/>
                        <a:t>YÜKSEK</a:t>
                      </a:r>
                    </a:p>
                    <a:p>
                      <a:pPr algn="ctr"/>
                      <a:r>
                        <a:rPr lang="tr-TR" sz="1400" b="1" dirty="0"/>
                        <a:t>15</a:t>
                      </a:r>
                    </a:p>
                  </a:txBody>
                  <a:tcPr marL="91439" marR="91439" marT="48224" marB="48224" anchor="ctr">
                    <a:solidFill>
                      <a:srgbClr val="FF0000"/>
                    </a:solidFill>
                  </a:tcPr>
                </a:tc>
                <a:tc>
                  <a:txBody>
                    <a:bodyPr/>
                    <a:lstStyle/>
                    <a:p>
                      <a:pPr algn="ctr"/>
                      <a:r>
                        <a:rPr lang="tr-TR" sz="1400" dirty="0"/>
                        <a:t>ORTA</a:t>
                      </a:r>
                    </a:p>
                    <a:p>
                      <a:pPr algn="ctr"/>
                      <a:r>
                        <a:rPr lang="tr-TR" sz="1400" dirty="0"/>
                        <a:t>12</a:t>
                      </a:r>
                    </a:p>
                  </a:txBody>
                  <a:tcPr marL="91439" marR="91439" marT="48224" marB="48224" anchor="ctr">
                    <a:solidFill>
                      <a:schemeClr val="accent2">
                        <a:lumMod val="20000"/>
                        <a:lumOff val="80000"/>
                      </a:schemeClr>
                    </a:solidFill>
                  </a:tcPr>
                </a:tc>
                <a:tc>
                  <a:txBody>
                    <a:bodyPr/>
                    <a:lstStyle/>
                    <a:p>
                      <a:pPr algn="ctr"/>
                      <a:r>
                        <a:rPr lang="tr-TR" sz="1400" dirty="0"/>
                        <a:t>ORTA</a:t>
                      </a:r>
                    </a:p>
                    <a:p>
                      <a:pPr algn="ctr"/>
                      <a:r>
                        <a:rPr lang="tr-TR" sz="1400" dirty="0"/>
                        <a:t>9</a:t>
                      </a:r>
                    </a:p>
                  </a:txBody>
                  <a:tcPr marL="91439" marR="91439" marT="48224" marB="48224" anchor="ctr">
                    <a:solidFill>
                      <a:schemeClr val="accent2">
                        <a:lumMod val="20000"/>
                        <a:lumOff val="80000"/>
                      </a:schemeClr>
                    </a:solidFill>
                  </a:tcPr>
                </a:tc>
                <a:tc>
                  <a:txBody>
                    <a:bodyPr/>
                    <a:lstStyle/>
                    <a:p>
                      <a:pPr algn="ctr"/>
                      <a:r>
                        <a:rPr lang="tr-TR" sz="1400" dirty="0"/>
                        <a:t>DÜŞÜK</a:t>
                      </a:r>
                    </a:p>
                    <a:p>
                      <a:pPr algn="ctr"/>
                      <a:r>
                        <a:rPr lang="tr-TR" sz="1400" dirty="0"/>
                        <a:t>6</a:t>
                      </a:r>
                    </a:p>
                  </a:txBody>
                  <a:tcPr marL="91439" marR="91439" marT="48224" marB="48224" anchor="ctr">
                    <a:solidFill>
                      <a:srgbClr val="92D050"/>
                    </a:solidFill>
                  </a:tcPr>
                </a:tc>
                <a:tc>
                  <a:txBody>
                    <a:bodyPr/>
                    <a:lstStyle/>
                    <a:p>
                      <a:pPr algn="ctr"/>
                      <a:r>
                        <a:rPr lang="tr-TR" sz="1400" dirty="0"/>
                        <a:t>DÜŞÜK</a:t>
                      </a:r>
                    </a:p>
                    <a:p>
                      <a:pPr algn="ctr"/>
                      <a:r>
                        <a:rPr lang="tr-TR" sz="1400" dirty="0"/>
                        <a:t>3</a:t>
                      </a:r>
                    </a:p>
                  </a:txBody>
                  <a:tcPr marL="91439" marR="91439" marT="48224" marB="48224" anchor="ctr">
                    <a:solidFill>
                      <a:srgbClr val="92D050"/>
                    </a:solidFill>
                  </a:tcPr>
                </a:tc>
                <a:extLst>
                  <a:ext uri="{0D108BD9-81ED-4DB2-BD59-A6C34878D82A}">
                    <a16:rowId xmlns:a16="http://schemas.microsoft.com/office/drawing/2014/main" val="10004"/>
                  </a:ext>
                </a:extLst>
              </a:tr>
              <a:tr h="583836">
                <a:tc>
                  <a:txBody>
                    <a:bodyPr/>
                    <a:lstStyle/>
                    <a:p>
                      <a:pPr algn="ctr"/>
                      <a:r>
                        <a:rPr lang="tr-TR" sz="1400" dirty="0"/>
                        <a:t>Küçük</a:t>
                      </a:r>
                    </a:p>
                    <a:p>
                      <a:pPr algn="ctr"/>
                      <a:r>
                        <a:rPr lang="tr-TR" sz="1400" dirty="0"/>
                        <a:t>2</a:t>
                      </a:r>
                    </a:p>
                  </a:txBody>
                  <a:tcPr marL="91439" marR="91439" marT="48224" marB="48224" anchor="ctr"/>
                </a:tc>
                <a:tc>
                  <a:txBody>
                    <a:bodyPr/>
                    <a:lstStyle/>
                    <a:p>
                      <a:pPr algn="ctr"/>
                      <a:r>
                        <a:rPr lang="tr-TR" sz="1400" dirty="0"/>
                        <a:t>ORTA</a:t>
                      </a:r>
                    </a:p>
                    <a:p>
                      <a:pPr algn="ctr"/>
                      <a:r>
                        <a:rPr lang="tr-TR" sz="1400" dirty="0"/>
                        <a:t>10</a:t>
                      </a:r>
                    </a:p>
                  </a:txBody>
                  <a:tcPr marL="91439" marR="91439" marT="48224" marB="48224" anchor="ctr">
                    <a:solidFill>
                      <a:schemeClr val="accent2">
                        <a:lumMod val="20000"/>
                        <a:lumOff val="80000"/>
                      </a:schemeClr>
                    </a:solidFill>
                  </a:tcPr>
                </a:tc>
                <a:tc>
                  <a:txBody>
                    <a:bodyPr/>
                    <a:lstStyle/>
                    <a:p>
                      <a:pPr algn="ctr"/>
                      <a:r>
                        <a:rPr lang="tr-TR" sz="1400" dirty="0"/>
                        <a:t>ORTA</a:t>
                      </a:r>
                    </a:p>
                    <a:p>
                      <a:pPr algn="ctr"/>
                      <a:r>
                        <a:rPr lang="tr-TR" sz="1400" dirty="0"/>
                        <a:t>8</a:t>
                      </a:r>
                    </a:p>
                  </a:txBody>
                  <a:tcPr marL="91439" marR="91439" marT="48224" marB="48224" anchor="ctr">
                    <a:solidFill>
                      <a:schemeClr val="accent2">
                        <a:lumMod val="20000"/>
                        <a:lumOff val="80000"/>
                      </a:schemeClr>
                    </a:solidFill>
                  </a:tcPr>
                </a:tc>
                <a:tc>
                  <a:txBody>
                    <a:bodyPr/>
                    <a:lstStyle/>
                    <a:p>
                      <a:pPr algn="ctr"/>
                      <a:r>
                        <a:rPr lang="tr-TR" sz="1400" dirty="0"/>
                        <a:t>DÜŞÜK</a:t>
                      </a:r>
                    </a:p>
                    <a:p>
                      <a:pPr algn="ctr"/>
                      <a:r>
                        <a:rPr lang="tr-TR" sz="1400" dirty="0"/>
                        <a:t>6</a:t>
                      </a:r>
                    </a:p>
                  </a:txBody>
                  <a:tcPr marL="91439" marR="91439" marT="48224" marB="48224" anchor="ctr">
                    <a:solidFill>
                      <a:srgbClr val="92D050"/>
                    </a:solidFill>
                  </a:tcPr>
                </a:tc>
                <a:tc>
                  <a:txBody>
                    <a:bodyPr/>
                    <a:lstStyle/>
                    <a:p>
                      <a:pPr algn="ctr"/>
                      <a:r>
                        <a:rPr lang="tr-TR" sz="1400" dirty="0"/>
                        <a:t>DÜŞÜK</a:t>
                      </a:r>
                    </a:p>
                    <a:p>
                      <a:pPr algn="ctr"/>
                      <a:r>
                        <a:rPr lang="tr-TR" sz="1400" dirty="0"/>
                        <a:t>4</a:t>
                      </a:r>
                    </a:p>
                  </a:txBody>
                  <a:tcPr marL="91439" marR="91439" marT="48224" marB="48224" anchor="ctr">
                    <a:solidFill>
                      <a:srgbClr val="92D050"/>
                    </a:solidFill>
                  </a:tcPr>
                </a:tc>
                <a:tc>
                  <a:txBody>
                    <a:bodyPr/>
                    <a:lstStyle/>
                    <a:p>
                      <a:pPr algn="ctr"/>
                      <a:r>
                        <a:rPr lang="tr-TR" sz="1400" dirty="0"/>
                        <a:t>DÜŞÜK</a:t>
                      </a:r>
                    </a:p>
                    <a:p>
                      <a:pPr algn="ctr"/>
                      <a:r>
                        <a:rPr lang="tr-TR" sz="1400" dirty="0"/>
                        <a:t>2</a:t>
                      </a:r>
                    </a:p>
                  </a:txBody>
                  <a:tcPr marL="91439" marR="91439" marT="48224" marB="48224" anchor="ctr">
                    <a:solidFill>
                      <a:srgbClr val="92D050"/>
                    </a:solidFill>
                  </a:tcPr>
                </a:tc>
                <a:extLst>
                  <a:ext uri="{0D108BD9-81ED-4DB2-BD59-A6C34878D82A}">
                    <a16:rowId xmlns:a16="http://schemas.microsoft.com/office/drawing/2014/main" val="10005"/>
                  </a:ext>
                </a:extLst>
              </a:tr>
              <a:tr h="583836">
                <a:tc>
                  <a:txBody>
                    <a:bodyPr/>
                    <a:lstStyle/>
                    <a:p>
                      <a:pPr algn="ctr"/>
                      <a:r>
                        <a:rPr lang="tr-TR" sz="1400" dirty="0"/>
                        <a:t>Çok Düşük</a:t>
                      </a:r>
                    </a:p>
                    <a:p>
                      <a:pPr algn="ctr"/>
                      <a:r>
                        <a:rPr lang="tr-TR" sz="1400" dirty="0"/>
                        <a:t>1</a:t>
                      </a:r>
                    </a:p>
                  </a:txBody>
                  <a:tcPr marL="91439" marR="91439" marT="48224" marB="48224" anchor="ctr"/>
                </a:tc>
                <a:tc>
                  <a:txBody>
                    <a:bodyPr/>
                    <a:lstStyle/>
                    <a:p>
                      <a:pPr algn="ctr"/>
                      <a:r>
                        <a:rPr lang="tr-TR" sz="1400" dirty="0"/>
                        <a:t>DÜŞÜK</a:t>
                      </a:r>
                    </a:p>
                    <a:p>
                      <a:pPr algn="ctr"/>
                      <a:r>
                        <a:rPr lang="tr-TR" sz="1400" dirty="0"/>
                        <a:t>5</a:t>
                      </a:r>
                    </a:p>
                  </a:txBody>
                  <a:tcPr marL="91439" marR="91439" marT="48224" marB="48224" anchor="ctr">
                    <a:solidFill>
                      <a:srgbClr val="92D050"/>
                    </a:solidFill>
                  </a:tcPr>
                </a:tc>
                <a:tc>
                  <a:txBody>
                    <a:bodyPr/>
                    <a:lstStyle/>
                    <a:p>
                      <a:pPr algn="ctr"/>
                      <a:r>
                        <a:rPr lang="tr-TR" sz="1400" dirty="0"/>
                        <a:t>DÜŞÜK</a:t>
                      </a:r>
                    </a:p>
                    <a:p>
                      <a:pPr algn="ctr"/>
                      <a:r>
                        <a:rPr lang="tr-TR" sz="1400" dirty="0"/>
                        <a:t>4</a:t>
                      </a:r>
                    </a:p>
                  </a:txBody>
                  <a:tcPr marL="91439" marR="91439" marT="48224" marB="48224" anchor="ctr">
                    <a:solidFill>
                      <a:srgbClr val="92D050"/>
                    </a:solidFill>
                  </a:tcPr>
                </a:tc>
                <a:tc>
                  <a:txBody>
                    <a:bodyPr/>
                    <a:lstStyle/>
                    <a:p>
                      <a:pPr algn="ctr"/>
                      <a:r>
                        <a:rPr lang="tr-TR" sz="1400" dirty="0"/>
                        <a:t>DÜŞÜK</a:t>
                      </a:r>
                    </a:p>
                    <a:p>
                      <a:pPr algn="ctr"/>
                      <a:r>
                        <a:rPr lang="tr-TR" sz="1400" dirty="0"/>
                        <a:t>3</a:t>
                      </a:r>
                    </a:p>
                  </a:txBody>
                  <a:tcPr marL="91439" marR="91439" marT="48224" marB="48224" anchor="ctr">
                    <a:solidFill>
                      <a:srgbClr val="92D050"/>
                    </a:solidFill>
                  </a:tcPr>
                </a:tc>
                <a:tc>
                  <a:txBody>
                    <a:bodyPr/>
                    <a:lstStyle/>
                    <a:p>
                      <a:pPr algn="ctr"/>
                      <a:r>
                        <a:rPr lang="tr-TR" sz="1400" dirty="0"/>
                        <a:t>DÜŞÜK</a:t>
                      </a:r>
                    </a:p>
                    <a:p>
                      <a:pPr algn="ctr"/>
                      <a:r>
                        <a:rPr lang="tr-TR" sz="1400" dirty="0"/>
                        <a:t>2</a:t>
                      </a:r>
                    </a:p>
                  </a:txBody>
                  <a:tcPr marL="91439" marR="91439" marT="48224" marB="48224" anchor="ctr">
                    <a:solidFill>
                      <a:srgbClr val="92D050"/>
                    </a:solidFill>
                  </a:tcPr>
                </a:tc>
                <a:tc>
                  <a:txBody>
                    <a:bodyPr/>
                    <a:lstStyle/>
                    <a:p>
                      <a:pPr algn="ctr"/>
                      <a:r>
                        <a:rPr lang="tr-TR" sz="1400" dirty="0"/>
                        <a:t>DÜŞÜK</a:t>
                      </a:r>
                    </a:p>
                    <a:p>
                      <a:pPr algn="ctr"/>
                      <a:r>
                        <a:rPr lang="tr-TR" sz="1400" dirty="0"/>
                        <a:t>1</a:t>
                      </a:r>
                    </a:p>
                  </a:txBody>
                  <a:tcPr marL="91439" marR="91439" marT="48224" marB="48224" anchor="ctr">
                    <a:solidFill>
                      <a:srgbClr val="92D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7284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3200" b="1" dirty="0"/>
              <a:t>RİSK DEĞERLENDİRME YÖNTEMİ</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
        <p:nvSpPr>
          <p:cNvPr id="3" name="İçerik Yer Tutucusu 2"/>
          <p:cNvSpPr>
            <a:spLocks noGrp="1"/>
          </p:cNvSpPr>
          <p:nvPr>
            <p:ph idx="1"/>
          </p:nvPr>
        </p:nvSpPr>
        <p:spPr/>
        <p:txBody>
          <a:bodyPr/>
          <a:lstStyle/>
          <a:p>
            <a:endParaRPr lang="tr-TR"/>
          </a:p>
        </p:txBody>
      </p:sp>
      <p:graphicFrame>
        <p:nvGraphicFramePr>
          <p:cNvPr id="7" name="5 Tablo"/>
          <p:cNvGraphicFramePr>
            <a:graphicFrameLocks noGrp="1"/>
          </p:cNvGraphicFramePr>
          <p:nvPr>
            <p:extLst>
              <p:ext uri="{D42A27DB-BD31-4B8C-83A1-F6EECF244321}">
                <p14:modId xmlns:p14="http://schemas.microsoft.com/office/powerpoint/2010/main" val="1876103035"/>
              </p:ext>
            </p:extLst>
          </p:nvPr>
        </p:nvGraphicFramePr>
        <p:xfrm>
          <a:off x="611560" y="1844824"/>
          <a:ext cx="8123122" cy="4670367"/>
        </p:xfrm>
        <a:graphic>
          <a:graphicData uri="http://schemas.openxmlformats.org/drawingml/2006/table">
            <a:tbl>
              <a:tblPr firstRow="1" bandRow="1">
                <a:tableStyleId>{5C22544A-7EE6-4342-B048-85BDC9FD1C3A}</a:tableStyleId>
              </a:tblPr>
              <a:tblGrid>
                <a:gridCol w="878175">
                  <a:extLst>
                    <a:ext uri="{9D8B030D-6E8A-4147-A177-3AD203B41FA5}">
                      <a16:colId xmlns:a16="http://schemas.microsoft.com/office/drawing/2014/main" val="20000"/>
                    </a:ext>
                  </a:extLst>
                </a:gridCol>
                <a:gridCol w="1390444">
                  <a:extLst>
                    <a:ext uri="{9D8B030D-6E8A-4147-A177-3AD203B41FA5}">
                      <a16:colId xmlns:a16="http://schemas.microsoft.com/office/drawing/2014/main" val="20001"/>
                    </a:ext>
                  </a:extLst>
                </a:gridCol>
                <a:gridCol w="1909910">
                  <a:extLst>
                    <a:ext uri="{9D8B030D-6E8A-4147-A177-3AD203B41FA5}">
                      <a16:colId xmlns:a16="http://schemas.microsoft.com/office/drawing/2014/main" val="20002"/>
                    </a:ext>
                  </a:extLst>
                </a:gridCol>
                <a:gridCol w="884140">
                  <a:extLst>
                    <a:ext uri="{9D8B030D-6E8A-4147-A177-3AD203B41FA5}">
                      <a16:colId xmlns:a16="http://schemas.microsoft.com/office/drawing/2014/main" val="20003"/>
                    </a:ext>
                  </a:extLst>
                </a:gridCol>
                <a:gridCol w="748118">
                  <a:extLst>
                    <a:ext uri="{9D8B030D-6E8A-4147-A177-3AD203B41FA5}">
                      <a16:colId xmlns:a16="http://schemas.microsoft.com/office/drawing/2014/main" val="20004"/>
                    </a:ext>
                  </a:extLst>
                </a:gridCol>
                <a:gridCol w="816129">
                  <a:extLst>
                    <a:ext uri="{9D8B030D-6E8A-4147-A177-3AD203B41FA5}">
                      <a16:colId xmlns:a16="http://schemas.microsoft.com/office/drawing/2014/main" val="20005"/>
                    </a:ext>
                  </a:extLst>
                </a:gridCol>
                <a:gridCol w="1496206">
                  <a:extLst>
                    <a:ext uri="{9D8B030D-6E8A-4147-A177-3AD203B41FA5}">
                      <a16:colId xmlns:a16="http://schemas.microsoft.com/office/drawing/2014/main" val="20006"/>
                    </a:ext>
                  </a:extLst>
                </a:gridCol>
              </a:tblGrid>
              <a:tr h="935026">
                <a:tc>
                  <a:txBody>
                    <a:bodyPr/>
                    <a:lstStyle/>
                    <a:p>
                      <a:pPr algn="ctr"/>
                      <a:r>
                        <a:rPr lang="tr-TR" sz="1200" dirty="0"/>
                        <a:t>Tehlike</a:t>
                      </a:r>
                      <a:r>
                        <a:rPr lang="tr-TR" sz="1200" baseline="0" dirty="0"/>
                        <a:t> Alanı/Ortamı</a:t>
                      </a:r>
                      <a:endParaRPr lang="tr-TR" sz="1200" dirty="0"/>
                    </a:p>
                    <a:p>
                      <a:pPr algn="ctr"/>
                      <a:r>
                        <a:rPr lang="tr-TR" sz="1200" dirty="0"/>
                        <a:t>SINIFLAR</a:t>
                      </a:r>
                    </a:p>
                  </a:txBody>
                  <a:tcPr marT="50612" marB="50612" anchor="ctr"/>
                </a:tc>
                <a:tc>
                  <a:txBody>
                    <a:bodyPr/>
                    <a:lstStyle/>
                    <a:p>
                      <a:pPr algn="ctr"/>
                      <a:r>
                        <a:rPr lang="tr-TR" sz="1200" dirty="0"/>
                        <a:t>Risk Altındaki Personel</a:t>
                      </a:r>
                    </a:p>
                    <a:p>
                      <a:pPr algn="ctr"/>
                      <a:r>
                        <a:rPr lang="tr-TR" sz="1200" dirty="0"/>
                        <a:t> ÖĞRENCİLER</a:t>
                      </a:r>
                      <a:r>
                        <a:rPr lang="tr-TR" sz="1200" baseline="0" dirty="0"/>
                        <a:t> ve ÖĞRETMENLER</a:t>
                      </a:r>
                      <a:r>
                        <a:rPr lang="tr-TR" sz="1200" dirty="0"/>
                        <a:t> </a:t>
                      </a:r>
                    </a:p>
                  </a:txBody>
                  <a:tcPr marT="50612" marB="50612" anchor="ctr"/>
                </a:tc>
                <a:tc>
                  <a:txBody>
                    <a:bodyPr/>
                    <a:lstStyle/>
                    <a:p>
                      <a:pPr algn="ctr"/>
                      <a:r>
                        <a:rPr lang="tr-TR" sz="3600" dirty="0"/>
                        <a:t>RİSK</a:t>
                      </a:r>
                    </a:p>
                  </a:txBody>
                  <a:tcPr marT="50612" marB="50612" anchor="ctr"/>
                </a:tc>
                <a:tc>
                  <a:txBody>
                    <a:bodyPr/>
                    <a:lstStyle/>
                    <a:p>
                      <a:pPr algn="ctr"/>
                      <a:r>
                        <a:rPr lang="tr-TR" sz="1400" dirty="0"/>
                        <a:t>Olasılık</a:t>
                      </a:r>
                    </a:p>
                  </a:txBody>
                  <a:tcPr marT="50612" marB="50612" anchor="ctr"/>
                </a:tc>
                <a:tc>
                  <a:txBody>
                    <a:bodyPr/>
                    <a:lstStyle/>
                    <a:p>
                      <a:pPr algn="ctr"/>
                      <a:r>
                        <a:rPr lang="tr-TR" sz="1400" dirty="0"/>
                        <a:t>Şiddet</a:t>
                      </a:r>
                    </a:p>
                  </a:txBody>
                  <a:tcPr marT="50612" marB="50612" anchor="ctr"/>
                </a:tc>
                <a:tc>
                  <a:txBody>
                    <a:bodyPr/>
                    <a:lstStyle/>
                    <a:p>
                      <a:pPr algn="ctr"/>
                      <a:r>
                        <a:rPr lang="tr-TR" sz="1200" dirty="0"/>
                        <a:t>Risk Düzeyi</a:t>
                      </a:r>
                    </a:p>
                  </a:txBody>
                  <a:tcPr marT="50612" marB="50612" anchor="ctr"/>
                </a:tc>
                <a:tc>
                  <a:txBody>
                    <a:bodyPr/>
                    <a:lstStyle/>
                    <a:p>
                      <a:pPr algn="ctr"/>
                      <a:r>
                        <a:rPr lang="tr-TR" sz="1200" dirty="0"/>
                        <a:t>AÇIKLAMA</a:t>
                      </a:r>
                    </a:p>
                  </a:txBody>
                  <a:tcPr marT="50612" marB="50612" anchor="ctr"/>
                </a:tc>
                <a:extLst>
                  <a:ext uri="{0D108BD9-81ED-4DB2-BD59-A6C34878D82A}">
                    <a16:rowId xmlns:a16="http://schemas.microsoft.com/office/drawing/2014/main" val="10000"/>
                  </a:ext>
                </a:extLst>
              </a:tr>
              <a:tr h="703846">
                <a:tc gridSpan="2">
                  <a:txBody>
                    <a:bodyPr/>
                    <a:lstStyle/>
                    <a:p>
                      <a:pPr algn="l"/>
                      <a:r>
                        <a:rPr lang="tr-TR" sz="1400" b="1" dirty="0"/>
                        <a:t>Hasarlı zemin </a:t>
                      </a:r>
                    </a:p>
                  </a:txBody>
                  <a:tcPr marT="50612" marB="50612"/>
                </a:tc>
                <a:tc hMerge="1">
                  <a:txBody>
                    <a:bodyPr/>
                    <a:lstStyle/>
                    <a:p>
                      <a:endParaRPr lang="tr-TR"/>
                    </a:p>
                  </a:txBody>
                  <a:tcPr/>
                </a:tc>
                <a:tc>
                  <a:txBody>
                    <a:bodyPr/>
                    <a:lstStyle/>
                    <a:p>
                      <a:pPr algn="l"/>
                      <a:r>
                        <a:rPr lang="tr-TR" sz="1400" b="1" dirty="0"/>
                        <a:t>Kayma, takılma, düşme yaralanma </a:t>
                      </a:r>
                    </a:p>
                  </a:txBody>
                  <a:tcPr marT="50612" marB="50612"/>
                </a:tc>
                <a:tc>
                  <a:txBody>
                    <a:bodyPr/>
                    <a:lstStyle/>
                    <a:p>
                      <a:pPr algn="l"/>
                      <a:r>
                        <a:rPr lang="tr-TR" sz="1400" b="1" dirty="0"/>
                        <a:t>2</a:t>
                      </a:r>
                    </a:p>
                    <a:p>
                      <a:pPr algn="l"/>
                      <a:r>
                        <a:rPr lang="tr-TR" sz="1400" b="1" dirty="0"/>
                        <a:t>Küçük</a:t>
                      </a:r>
                    </a:p>
                  </a:txBody>
                  <a:tcPr marT="50612" marB="50612" anchor="ctr"/>
                </a:tc>
                <a:tc>
                  <a:txBody>
                    <a:bodyPr/>
                    <a:lstStyle/>
                    <a:p>
                      <a:pPr algn="l"/>
                      <a:r>
                        <a:rPr lang="tr-TR" sz="1400" b="1" dirty="0"/>
                        <a:t>3</a:t>
                      </a:r>
                    </a:p>
                    <a:p>
                      <a:pPr algn="l"/>
                      <a:r>
                        <a:rPr lang="tr-TR" sz="1400" b="1" dirty="0"/>
                        <a:t>Orta</a:t>
                      </a:r>
                    </a:p>
                  </a:txBody>
                  <a:tcPr marT="50612" marB="50612" anchor="ctr"/>
                </a:tc>
                <a:tc>
                  <a:txBody>
                    <a:bodyPr/>
                    <a:lstStyle/>
                    <a:p>
                      <a:pPr algn="l"/>
                      <a:r>
                        <a:rPr lang="tr-TR" sz="1400" b="1" dirty="0"/>
                        <a:t>6</a:t>
                      </a:r>
                    </a:p>
                    <a:p>
                      <a:pPr algn="l"/>
                      <a:r>
                        <a:rPr lang="tr-TR" sz="1400" b="1" dirty="0"/>
                        <a:t>Düşük</a:t>
                      </a:r>
                    </a:p>
                  </a:txBody>
                  <a:tcPr marT="50612" marB="50612" anchor="ctr">
                    <a:solidFill>
                      <a:srgbClr val="00B050"/>
                    </a:solidFill>
                  </a:tcPr>
                </a:tc>
                <a:tc>
                  <a:txBody>
                    <a:bodyPr/>
                    <a:lstStyle/>
                    <a:p>
                      <a:pPr algn="l"/>
                      <a:r>
                        <a:rPr lang="tr-TR" sz="1400" b="1" dirty="0"/>
                        <a:t>Kabul Edilebilir Risk</a:t>
                      </a:r>
                    </a:p>
                  </a:txBody>
                  <a:tcPr marT="50612" marB="50612">
                    <a:solidFill>
                      <a:srgbClr val="00B050"/>
                    </a:solidFill>
                  </a:tcPr>
                </a:tc>
                <a:extLst>
                  <a:ext uri="{0D108BD9-81ED-4DB2-BD59-A6C34878D82A}">
                    <a16:rowId xmlns:a16="http://schemas.microsoft.com/office/drawing/2014/main" val="10001"/>
                  </a:ext>
                </a:extLst>
              </a:tr>
              <a:tr h="698714">
                <a:tc gridSpan="2">
                  <a:txBody>
                    <a:bodyPr/>
                    <a:lstStyle/>
                    <a:p>
                      <a:pPr algn="l"/>
                      <a:r>
                        <a:rPr lang="tr-TR" sz="1400" b="1" dirty="0"/>
                        <a:t>Sıvı Dökülmeleri</a:t>
                      </a:r>
                    </a:p>
                  </a:txBody>
                  <a:tcPr marT="50612" marB="50612"/>
                </a:tc>
                <a:tc hMerge="1">
                  <a:txBody>
                    <a:bodyPr/>
                    <a:lstStyle/>
                    <a:p>
                      <a:endParaRPr lang="tr-TR"/>
                    </a:p>
                  </a:txBody>
                  <a:tcPr/>
                </a:tc>
                <a:tc>
                  <a:txBody>
                    <a:bodyPr/>
                    <a:lstStyle/>
                    <a:p>
                      <a:pPr algn="l"/>
                      <a:r>
                        <a:rPr lang="tr-TR" sz="1400" b="1" dirty="0"/>
                        <a:t>Kayma, düşme yaralanma </a:t>
                      </a:r>
                    </a:p>
                  </a:txBody>
                  <a:tcPr marT="50612" marB="50612"/>
                </a:tc>
                <a:tc>
                  <a:txBody>
                    <a:bodyPr/>
                    <a:lstStyle/>
                    <a:p>
                      <a:pPr algn="l"/>
                      <a:r>
                        <a:rPr lang="tr-TR" sz="1400" b="1" dirty="0"/>
                        <a:t>2</a:t>
                      </a:r>
                    </a:p>
                  </a:txBody>
                  <a:tcPr marT="50612" marB="50612" anchor="ctr"/>
                </a:tc>
                <a:tc>
                  <a:txBody>
                    <a:bodyPr/>
                    <a:lstStyle/>
                    <a:p>
                      <a:pPr algn="l"/>
                      <a:r>
                        <a:rPr lang="tr-TR" sz="1400" b="1" dirty="0"/>
                        <a:t>3</a:t>
                      </a:r>
                    </a:p>
                  </a:txBody>
                  <a:tcPr marT="50612" marB="50612" anchor="ctr"/>
                </a:tc>
                <a:tc>
                  <a:txBody>
                    <a:bodyPr/>
                    <a:lstStyle/>
                    <a:p>
                      <a:pPr algn="l"/>
                      <a:r>
                        <a:rPr lang="tr-TR" sz="1400" b="1" dirty="0"/>
                        <a:t>6</a:t>
                      </a:r>
                    </a:p>
                  </a:txBody>
                  <a:tcPr marT="50612" marB="50612" anchor="ctr"/>
                </a:tc>
                <a:tc>
                  <a:txBody>
                    <a:bodyPr/>
                    <a:lstStyle/>
                    <a:p>
                      <a:pPr algn="l"/>
                      <a:r>
                        <a:rPr lang="tr-TR" sz="1400" b="1" dirty="0"/>
                        <a:t>Kabul Edilebilir Risk</a:t>
                      </a:r>
                    </a:p>
                  </a:txBody>
                  <a:tcPr marT="50612" marB="50612"/>
                </a:tc>
                <a:extLst>
                  <a:ext uri="{0D108BD9-81ED-4DB2-BD59-A6C34878D82A}">
                    <a16:rowId xmlns:a16="http://schemas.microsoft.com/office/drawing/2014/main" val="10002"/>
                  </a:ext>
                </a:extLst>
              </a:tr>
              <a:tr h="714268">
                <a:tc gridSpan="2">
                  <a:txBody>
                    <a:bodyPr/>
                    <a:lstStyle/>
                    <a:p>
                      <a:pPr algn="l"/>
                      <a:r>
                        <a:rPr lang="tr-TR" sz="1400" b="1" dirty="0"/>
                        <a:t>Uzatma Kablolar </a:t>
                      </a:r>
                    </a:p>
                  </a:txBody>
                  <a:tcPr marT="50612" marB="50612"/>
                </a:tc>
                <a:tc hMerge="1">
                  <a:txBody>
                    <a:bodyPr/>
                    <a:lstStyle/>
                    <a:p>
                      <a:endParaRPr lang="tr-TR"/>
                    </a:p>
                  </a:txBody>
                  <a:tcPr/>
                </a:tc>
                <a:tc>
                  <a:txBody>
                    <a:bodyPr/>
                    <a:lstStyle/>
                    <a:p>
                      <a:pPr algn="l"/>
                      <a:r>
                        <a:rPr lang="tr-TR" sz="1400" b="1" dirty="0"/>
                        <a:t>Takılma, düşme yaralanma Elektrik çarpması </a:t>
                      </a:r>
                    </a:p>
                  </a:txBody>
                  <a:tcPr marT="50612" marB="50612"/>
                </a:tc>
                <a:tc>
                  <a:txBody>
                    <a:bodyPr/>
                    <a:lstStyle/>
                    <a:p>
                      <a:pPr algn="l"/>
                      <a:r>
                        <a:rPr lang="tr-TR" sz="1400" b="1" dirty="0"/>
                        <a:t>3</a:t>
                      </a:r>
                    </a:p>
                  </a:txBody>
                  <a:tcPr marT="50612" marB="50612" anchor="ctr"/>
                </a:tc>
                <a:tc>
                  <a:txBody>
                    <a:bodyPr/>
                    <a:lstStyle/>
                    <a:p>
                      <a:pPr algn="l"/>
                      <a:r>
                        <a:rPr lang="tr-TR" sz="1400" b="1" dirty="0"/>
                        <a:t>3</a:t>
                      </a:r>
                    </a:p>
                  </a:txBody>
                  <a:tcPr marT="50612" marB="50612" anchor="ctr"/>
                </a:tc>
                <a:tc>
                  <a:txBody>
                    <a:bodyPr/>
                    <a:lstStyle/>
                    <a:p>
                      <a:pPr algn="l"/>
                      <a:r>
                        <a:rPr lang="tr-TR" sz="1400" b="1" dirty="0"/>
                        <a:t>9</a:t>
                      </a:r>
                    </a:p>
                  </a:txBody>
                  <a:tcPr marT="50612" marB="50612"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a:t>Dikkate Değer Risk</a:t>
                      </a:r>
                    </a:p>
                  </a:txBody>
                  <a:tcPr marT="50612" marB="50612">
                    <a:solidFill>
                      <a:schemeClr val="accent2">
                        <a:lumMod val="60000"/>
                        <a:lumOff val="40000"/>
                      </a:schemeClr>
                    </a:solidFill>
                  </a:tcPr>
                </a:tc>
                <a:extLst>
                  <a:ext uri="{0D108BD9-81ED-4DB2-BD59-A6C34878D82A}">
                    <a16:rowId xmlns:a16="http://schemas.microsoft.com/office/drawing/2014/main" val="10003"/>
                  </a:ext>
                </a:extLst>
              </a:tr>
              <a:tr h="919846">
                <a:tc gridSpan="2">
                  <a:txBody>
                    <a:bodyPr/>
                    <a:lstStyle/>
                    <a:p>
                      <a:pPr algn="l"/>
                      <a:r>
                        <a:rPr lang="tr-TR" sz="1400" b="1" dirty="0"/>
                        <a:t>Elektrik ekipmanları/soketler, Diğer elektrikli ekipmanlar</a:t>
                      </a:r>
                    </a:p>
                  </a:txBody>
                  <a:tcPr marT="50612" marB="50612"/>
                </a:tc>
                <a:tc hMerge="1">
                  <a:txBody>
                    <a:bodyPr/>
                    <a:lstStyle/>
                    <a:p>
                      <a:endParaRPr lang="tr-TR"/>
                    </a:p>
                  </a:txBody>
                  <a:tcPr/>
                </a:tc>
                <a:tc>
                  <a:txBody>
                    <a:bodyPr/>
                    <a:lstStyle/>
                    <a:p>
                      <a:pPr algn="l"/>
                      <a:r>
                        <a:rPr lang="tr-TR" sz="1400" b="1" dirty="0"/>
                        <a:t>Elektrik çarpması</a:t>
                      </a:r>
                    </a:p>
                  </a:txBody>
                  <a:tcPr marT="50612" marB="50612"/>
                </a:tc>
                <a:tc>
                  <a:txBody>
                    <a:bodyPr/>
                    <a:lstStyle/>
                    <a:p>
                      <a:pPr algn="l"/>
                      <a:r>
                        <a:rPr lang="tr-TR" sz="1400" b="1" dirty="0"/>
                        <a:t>3</a:t>
                      </a:r>
                    </a:p>
                  </a:txBody>
                  <a:tcPr marT="50612" marB="50612" anchor="ctr"/>
                </a:tc>
                <a:tc>
                  <a:txBody>
                    <a:bodyPr/>
                    <a:lstStyle/>
                    <a:p>
                      <a:pPr algn="l"/>
                      <a:r>
                        <a:rPr lang="tr-TR" sz="1400" b="1" dirty="0"/>
                        <a:t>4</a:t>
                      </a:r>
                    </a:p>
                  </a:txBody>
                  <a:tcPr marT="50612" marB="50612" anchor="ctr"/>
                </a:tc>
                <a:tc>
                  <a:txBody>
                    <a:bodyPr/>
                    <a:lstStyle/>
                    <a:p>
                      <a:pPr algn="l"/>
                      <a:r>
                        <a:rPr lang="tr-TR" sz="1400" b="1" dirty="0"/>
                        <a:t>12</a:t>
                      </a:r>
                    </a:p>
                  </a:txBody>
                  <a:tcPr marT="50612" marB="5061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a:t>Dikkate Değer</a:t>
                      </a:r>
                      <a:r>
                        <a:rPr lang="tr-TR" sz="1400" b="1" baseline="0" dirty="0"/>
                        <a:t> Risk</a:t>
                      </a:r>
                      <a:endParaRPr lang="tr-TR" sz="1400" b="1" dirty="0"/>
                    </a:p>
                    <a:p>
                      <a:pPr algn="l"/>
                      <a:endParaRPr lang="tr-TR" sz="1400" b="1" dirty="0"/>
                    </a:p>
                  </a:txBody>
                  <a:tcPr marT="50612" marB="50612"/>
                </a:tc>
                <a:extLst>
                  <a:ext uri="{0D108BD9-81ED-4DB2-BD59-A6C34878D82A}">
                    <a16:rowId xmlns:a16="http://schemas.microsoft.com/office/drawing/2014/main" val="10004"/>
                  </a:ext>
                </a:extLst>
              </a:tr>
              <a:tr h="636813">
                <a:tc gridSpan="2">
                  <a:txBody>
                    <a:bodyPr/>
                    <a:lstStyle/>
                    <a:p>
                      <a:pPr algn="l"/>
                      <a:r>
                        <a:rPr lang="tr-TR" sz="1400" b="1" dirty="0"/>
                        <a:t>Sıcak radyatörler /ısıtıcılar</a:t>
                      </a:r>
                    </a:p>
                  </a:txBody>
                  <a:tcPr marT="50612" marB="50612"/>
                </a:tc>
                <a:tc hMerge="1">
                  <a:txBody>
                    <a:bodyPr/>
                    <a:lstStyle/>
                    <a:p>
                      <a:endParaRPr lang="tr-TR"/>
                    </a:p>
                  </a:txBody>
                  <a:tcPr/>
                </a:tc>
                <a:tc>
                  <a:txBody>
                    <a:bodyPr/>
                    <a:lstStyle/>
                    <a:p>
                      <a:pPr algn="l"/>
                      <a:r>
                        <a:rPr lang="tr-TR" sz="1400" b="1" dirty="0"/>
                        <a:t>Yanma/yaralanma </a:t>
                      </a:r>
                    </a:p>
                  </a:txBody>
                  <a:tcPr marT="50612" marB="50612"/>
                </a:tc>
                <a:tc>
                  <a:txBody>
                    <a:bodyPr/>
                    <a:lstStyle/>
                    <a:p>
                      <a:pPr algn="l"/>
                      <a:r>
                        <a:rPr lang="tr-TR" sz="1400" b="1" dirty="0"/>
                        <a:t>4</a:t>
                      </a:r>
                    </a:p>
                  </a:txBody>
                  <a:tcPr marT="50612" marB="50612" anchor="ctr"/>
                </a:tc>
                <a:tc>
                  <a:txBody>
                    <a:bodyPr/>
                    <a:lstStyle/>
                    <a:p>
                      <a:pPr algn="l"/>
                      <a:r>
                        <a:rPr lang="tr-TR" sz="1400" b="1" dirty="0"/>
                        <a:t>4</a:t>
                      </a:r>
                    </a:p>
                  </a:txBody>
                  <a:tcPr marT="50612" marB="50612" anchor="ctr"/>
                </a:tc>
                <a:tc>
                  <a:txBody>
                    <a:bodyPr/>
                    <a:lstStyle/>
                    <a:p>
                      <a:pPr algn="l"/>
                      <a:r>
                        <a:rPr lang="tr-TR" sz="1400" b="1" dirty="0"/>
                        <a:t>16</a:t>
                      </a:r>
                    </a:p>
                  </a:txBody>
                  <a:tcPr marT="50612" marB="50612" anchor="ctr">
                    <a:solidFill>
                      <a:srgbClr val="FF0000"/>
                    </a:solidFill>
                  </a:tcPr>
                </a:tc>
                <a:tc>
                  <a:txBody>
                    <a:bodyPr/>
                    <a:lstStyle/>
                    <a:p>
                      <a:pPr algn="l"/>
                      <a:r>
                        <a:rPr lang="tr-TR" sz="1400" b="1" dirty="0"/>
                        <a:t>Kabul Edilemez Risk</a:t>
                      </a:r>
                    </a:p>
                  </a:txBody>
                  <a:tcPr marT="50612" marB="50612">
                    <a:solidFill>
                      <a:srgbClr val="FF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8623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MEBBİS RİSK DEĞERLENDİRME MODÜLÜ</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
        <p:nvSpPr>
          <p:cNvPr id="3" name="İçerik Yer Tutucusu 2"/>
          <p:cNvSpPr>
            <a:spLocks noGrp="1"/>
          </p:cNvSpPr>
          <p:nvPr>
            <p:ph idx="1"/>
          </p:nvPr>
        </p:nvSpPr>
        <p:spPr/>
        <p:txBody>
          <a:bodyPr/>
          <a:lstStyle/>
          <a:p>
            <a:r>
              <a:rPr lang="tr-TR" dirty="0"/>
              <a:t>Okul ve Kurumlarımızdaki İş Sağlığı ve Güvenliği çalışmalarının sürdürülebilir olması ve kayıtların düzenli tutulabilmesi için Bakanlığımızca MEBBİS üzerinde iş sağlığı ve güvenliği modülü oluşturulmuştur.</a:t>
            </a:r>
          </a:p>
          <a:p>
            <a:r>
              <a:rPr lang="tr-TR" dirty="0"/>
              <a:t>Burada yer alan «</a:t>
            </a:r>
            <a:r>
              <a:rPr lang="tr-TR" b="1" dirty="0"/>
              <a:t>Kurum Risk Değerlendirme İşlemleri</a:t>
            </a:r>
            <a:r>
              <a:rPr lang="tr-TR" dirty="0"/>
              <a:t>» modülüne girişlerin yapılması son derece önemlidir.</a:t>
            </a:r>
          </a:p>
        </p:txBody>
      </p:sp>
    </p:spTree>
    <p:extLst>
      <p:ext uri="{BB962C8B-B14F-4D97-AF65-F5344CB8AC3E}">
        <p14:creationId xmlns:p14="http://schemas.microsoft.com/office/powerpoint/2010/main" val="349932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MEBBİS RİSK DEĞERLENDİRME MODÜLÜ</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5" name="4 Resim"/>
          <p:cNvPicPr>
            <a:picLocks noGrp="1"/>
          </p:cNvPicPr>
          <p:nvPr>
            <p:ph idx="1"/>
          </p:nvPr>
        </p:nvPicPr>
        <p:blipFill>
          <a:blip r:embed="rId3" cstate="print"/>
          <a:srcRect/>
          <a:stretch>
            <a:fillRect/>
          </a:stretch>
        </p:blipFill>
        <p:spPr bwMode="auto">
          <a:xfrm>
            <a:off x="755576" y="1988840"/>
            <a:ext cx="7776864" cy="3960440"/>
          </a:xfrm>
          <a:prstGeom prst="rect">
            <a:avLst/>
          </a:prstGeom>
          <a:noFill/>
          <a:ln w="9525">
            <a:noFill/>
            <a:miter lim="800000"/>
            <a:headEnd/>
            <a:tailEnd/>
          </a:ln>
        </p:spPr>
      </p:pic>
    </p:spTree>
    <p:extLst>
      <p:ext uri="{BB962C8B-B14F-4D97-AF65-F5344CB8AC3E}">
        <p14:creationId xmlns:p14="http://schemas.microsoft.com/office/powerpoint/2010/main" val="196493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rmAutofit/>
          </a:bodyPr>
          <a:lstStyle/>
          <a:p>
            <a:r>
              <a:rPr lang="tr-TR" sz="3600" b="1" dirty="0"/>
              <a:t>NİÇİN RİSK DEĞERLENDİRMESİ?</a:t>
            </a:r>
          </a:p>
        </p:txBody>
      </p:sp>
      <p:sp>
        <p:nvSpPr>
          <p:cNvPr id="3" name="İçerik Yer Tutucusu 2"/>
          <p:cNvSpPr>
            <a:spLocks noGrp="1"/>
          </p:cNvSpPr>
          <p:nvPr>
            <p:ph idx="1"/>
          </p:nvPr>
        </p:nvSpPr>
        <p:spPr>
          <a:xfrm>
            <a:off x="1043492" y="2060848"/>
            <a:ext cx="6777317" cy="4176464"/>
          </a:xfrm>
        </p:spPr>
        <p:txBody>
          <a:bodyPr>
            <a:noAutofit/>
          </a:bodyPr>
          <a:lstStyle/>
          <a:p>
            <a:r>
              <a:rPr lang="tr-TR" sz="2800" b="1" dirty="0"/>
              <a:t>Risk Değerlendirmesi sırf para cezası için değil; </a:t>
            </a:r>
            <a:br>
              <a:rPr lang="tr-TR" sz="2800" b="1" dirty="0"/>
            </a:br>
            <a:r>
              <a:rPr lang="tr-TR" sz="3600" b="1" dirty="0"/>
              <a:t>- </a:t>
            </a:r>
            <a:r>
              <a:rPr lang="tr-TR" sz="3600" dirty="0"/>
              <a:t>İşyerlerinde var olan ya da dışarıdan gelebilecek </a:t>
            </a:r>
            <a:r>
              <a:rPr lang="tr-TR" sz="3600" b="1" dirty="0"/>
              <a:t>tehlikelerin belirlenmesi ve bertaraf edilmesi için, böylece </a:t>
            </a:r>
            <a:r>
              <a:rPr lang="tr-TR" sz="3600" b="1" dirty="0">
                <a:solidFill>
                  <a:schemeClr val="accent1"/>
                </a:solidFill>
              </a:rPr>
              <a:t>kazaların önlenmesi için </a:t>
            </a:r>
            <a:r>
              <a:rPr lang="tr-TR" sz="3600" dirty="0"/>
              <a:t>yapılmalıdır!</a:t>
            </a:r>
            <a:endParaRPr lang="tr-TR" sz="3600" b="1" dirty="0"/>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2701472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MEBBİS RİSK DEĞERLENDİRME MODÜLÜ</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
        <p:nvSpPr>
          <p:cNvPr id="3" name="İçerik Yer Tutucusu 2"/>
          <p:cNvSpPr>
            <a:spLocks noGrp="1"/>
          </p:cNvSpPr>
          <p:nvPr>
            <p:ph idx="1"/>
          </p:nvPr>
        </p:nvSpPr>
        <p:spPr/>
        <p:txBody>
          <a:bodyPr>
            <a:normAutofit fontScale="92500" lnSpcReduction="10000"/>
          </a:bodyPr>
          <a:lstStyle/>
          <a:p>
            <a:r>
              <a:rPr lang="tr-TR" b="1" dirty="0"/>
              <a:t>Okulların/Kurumların giriş yapabildiği durumlar</a:t>
            </a:r>
            <a:r>
              <a:rPr lang="tr-TR" dirty="0"/>
              <a:t>.</a:t>
            </a:r>
          </a:p>
          <a:p>
            <a:r>
              <a:rPr lang="tr-TR" dirty="0"/>
              <a:t>1) Yeni </a:t>
            </a:r>
            <a:r>
              <a:rPr lang="tr-TR" b="1" dirty="0"/>
              <a:t>Risk/Tehlike Girişi </a:t>
            </a:r>
            <a:r>
              <a:rPr lang="tr-TR" dirty="0"/>
              <a:t>yapabilmektedir. Ayrıca girilen risk üzerinde olasılık ve şiddet değerlerinde güncelleme yapabilmektedir.</a:t>
            </a:r>
          </a:p>
          <a:p>
            <a:r>
              <a:rPr lang="tr-TR" dirty="0"/>
              <a:t>2) Risk </a:t>
            </a:r>
            <a:r>
              <a:rPr lang="tr-TR" b="1" dirty="0"/>
              <a:t>Revize</a:t>
            </a:r>
            <a:r>
              <a:rPr lang="tr-TR" dirty="0"/>
              <a:t> işlemleri (</a:t>
            </a:r>
            <a:r>
              <a:rPr lang="tr-TR" dirty="0" err="1"/>
              <a:t>Termin</a:t>
            </a:r>
            <a:r>
              <a:rPr lang="tr-TR" dirty="0"/>
              <a:t> süresi öteleme işlemleri)</a:t>
            </a:r>
          </a:p>
          <a:p>
            <a:endParaRPr lang="tr-TR" dirty="0"/>
          </a:p>
          <a:p>
            <a:r>
              <a:rPr lang="tr-TR" b="1" dirty="0"/>
              <a:t>NOT: </a:t>
            </a:r>
            <a:r>
              <a:rPr lang="tr-TR" dirty="0"/>
              <a:t>Okul/kurumlar risk değerlendirme modülünde </a:t>
            </a:r>
            <a:r>
              <a:rPr lang="tr-TR" b="1" dirty="0"/>
              <a:t>silme işlemi </a:t>
            </a:r>
            <a:r>
              <a:rPr lang="tr-TR" dirty="0"/>
              <a:t>yapamamaktadır.</a:t>
            </a:r>
          </a:p>
          <a:p>
            <a:endParaRPr lang="tr-TR" dirty="0"/>
          </a:p>
        </p:txBody>
      </p:sp>
    </p:spTree>
    <p:extLst>
      <p:ext uri="{BB962C8B-B14F-4D97-AF65-F5344CB8AC3E}">
        <p14:creationId xmlns:p14="http://schemas.microsoft.com/office/powerpoint/2010/main" val="3938827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MEBBİS RİSK DEĞERLENDİRME MODÜLÜ</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5" name="3 Resim"/>
          <p:cNvPicPr>
            <a:picLocks noGrp="1"/>
          </p:cNvPicPr>
          <p:nvPr>
            <p:ph idx="1"/>
          </p:nvPr>
        </p:nvPicPr>
        <p:blipFill>
          <a:blip r:embed="rId3" cstate="print"/>
          <a:srcRect/>
          <a:stretch>
            <a:fillRect/>
          </a:stretch>
        </p:blipFill>
        <p:spPr bwMode="auto">
          <a:xfrm>
            <a:off x="755576" y="1556792"/>
            <a:ext cx="7848872" cy="4896544"/>
          </a:xfrm>
          <a:prstGeom prst="rect">
            <a:avLst/>
          </a:prstGeom>
          <a:noFill/>
          <a:ln w="9525">
            <a:noFill/>
            <a:miter lim="800000"/>
            <a:headEnd/>
            <a:tailEnd/>
          </a:ln>
        </p:spPr>
      </p:pic>
    </p:spTree>
    <p:extLst>
      <p:ext uri="{BB962C8B-B14F-4D97-AF65-F5344CB8AC3E}">
        <p14:creationId xmlns:p14="http://schemas.microsoft.com/office/powerpoint/2010/main" val="2166440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MEBBİS RİSK DEĞERLENDİRME MODÜLÜ</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
        <p:nvSpPr>
          <p:cNvPr id="3" name="İçerik Yer Tutucusu 2"/>
          <p:cNvSpPr>
            <a:spLocks noGrp="1"/>
          </p:cNvSpPr>
          <p:nvPr>
            <p:ph idx="1"/>
          </p:nvPr>
        </p:nvSpPr>
        <p:spPr/>
        <p:txBody>
          <a:bodyPr/>
          <a:lstStyle/>
          <a:p>
            <a:endParaRPr 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628800"/>
            <a:ext cx="8064896" cy="4968552"/>
          </a:xfrm>
          <a:prstGeom prst="rect">
            <a:avLst/>
          </a:prstGeom>
        </p:spPr>
      </p:pic>
      <p:sp>
        <p:nvSpPr>
          <p:cNvPr id="7" name="Metin kutusu 6"/>
          <p:cNvSpPr txBox="1"/>
          <p:nvPr/>
        </p:nvSpPr>
        <p:spPr>
          <a:xfrm>
            <a:off x="539552" y="4141961"/>
            <a:ext cx="1440161" cy="1477328"/>
          </a:xfrm>
          <a:prstGeom prst="rect">
            <a:avLst/>
          </a:prstGeom>
          <a:noFill/>
        </p:spPr>
        <p:txBody>
          <a:bodyPr wrap="square" rtlCol="0">
            <a:spAutoFit/>
          </a:bodyPr>
          <a:lstStyle/>
          <a:p>
            <a:r>
              <a:rPr lang="tr-TR" b="1" dirty="0"/>
              <a:t>Girilen ve ötelenen riskler modülde sıralanır</a:t>
            </a:r>
          </a:p>
        </p:txBody>
      </p:sp>
      <p:sp>
        <p:nvSpPr>
          <p:cNvPr id="8" name="Köşeli Çift Ayraç 7"/>
          <p:cNvSpPr/>
          <p:nvPr/>
        </p:nvSpPr>
        <p:spPr>
          <a:xfrm>
            <a:off x="1737397" y="4141961"/>
            <a:ext cx="484632" cy="137527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Metin kutusu 8"/>
          <p:cNvSpPr txBox="1"/>
          <p:nvPr/>
        </p:nvSpPr>
        <p:spPr>
          <a:xfrm>
            <a:off x="755576" y="6309320"/>
            <a:ext cx="184731" cy="369332"/>
          </a:xfrm>
          <a:prstGeom prst="rect">
            <a:avLst/>
          </a:prstGeom>
          <a:noFill/>
        </p:spPr>
        <p:txBody>
          <a:bodyPr wrap="none" rtlCol="0">
            <a:spAutoFit/>
          </a:bodyPr>
          <a:lstStyle/>
          <a:p>
            <a:endParaRPr lang="tr-TR" dirty="0"/>
          </a:p>
        </p:txBody>
      </p:sp>
      <p:sp>
        <p:nvSpPr>
          <p:cNvPr id="10" name="Metin kutusu 9"/>
          <p:cNvSpPr txBox="1"/>
          <p:nvPr/>
        </p:nvSpPr>
        <p:spPr>
          <a:xfrm>
            <a:off x="490401" y="5634550"/>
            <a:ext cx="1538461" cy="830997"/>
          </a:xfrm>
          <a:prstGeom prst="rect">
            <a:avLst/>
          </a:prstGeom>
          <a:noFill/>
        </p:spPr>
        <p:txBody>
          <a:bodyPr wrap="square" rtlCol="0">
            <a:spAutoFit/>
          </a:bodyPr>
          <a:lstStyle/>
          <a:p>
            <a:r>
              <a:rPr lang="tr-TR" sz="1600" b="1" dirty="0"/>
              <a:t>Temrin süresi dolanlar KIRMIZI olur</a:t>
            </a:r>
          </a:p>
        </p:txBody>
      </p:sp>
    </p:spTree>
    <p:extLst>
      <p:ext uri="{BB962C8B-B14F-4D97-AF65-F5344CB8AC3E}">
        <p14:creationId xmlns:p14="http://schemas.microsoft.com/office/powerpoint/2010/main" val="2798209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MEBBİS RİSK DEĞERLENDİRME MODÜLÜ</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7" name="İçerik Yer Tutucus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844824"/>
            <a:ext cx="7981904" cy="4464496"/>
          </a:xfrm>
          <a:prstGeom prst="rect">
            <a:avLst/>
          </a:prstGeom>
        </p:spPr>
      </p:pic>
      <p:sp>
        <p:nvSpPr>
          <p:cNvPr id="8" name="Metin kutusu 7"/>
          <p:cNvSpPr txBox="1"/>
          <p:nvPr/>
        </p:nvSpPr>
        <p:spPr>
          <a:xfrm>
            <a:off x="1979712" y="2852936"/>
            <a:ext cx="1944216" cy="1477328"/>
          </a:xfrm>
          <a:prstGeom prst="rect">
            <a:avLst/>
          </a:prstGeom>
          <a:noFill/>
        </p:spPr>
        <p:txBody>
          <a:bodyPr wrap="square" rtlCol="0">
            <a:spAutoFit/>
          </a:bodyPr>
          <a:lstStyle/>
          <a:p>
            <a:r>
              <a:rPr lang="tr-TR" b="1" dirty="0"/>
              <a:t>Dosya üstüne tıklandığında ötelenen temrin</a:t>
            </a:r>
          </a:p>
          <a:p>
            <a:r>
              <a:rPr lang="tr-TR" b="1" dirty="0"/>
              <a:t>tarihleri gözükür.</a:t>
            </a:r>
          </a:p>
        </p:txBody>
      </p:sp>
      <p:sp>
        <p:nvSpPr>
          <p:cNvPr id="9" name="Köşeli Çift Ayraç 8"/>
          <p:cNvSpPr/>
          <p:nvPr/>
        </p:nvSpPr>
        <p:spPr>
          <a:xfrm>
            <a:off x="3681612" y="3049202"/>
            <a:ext cx="484632" cy="10847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44610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MEBBİS RİSK DEĞERLENDİRME MODÜLÜ</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10" name="Resim 9"/>
          <p:cNvPicPr>
            <a:picLocks noChangeAspect="1"/>
          </p:cNvPicPr>
          <p:nvPr/>
        </p:nvPicPr>
        <p:blipFill rotWithShape="1">
          <a:blip r:embed="rId3" cstate="print"/>
          <a:srcRect b="32063"/>
          <a:stretch/>
        </p:blipFill>
        <p:spPr>
          <a:xfrm>
            <a:off x="493063" y="1642516"/>
            <a:ext cx="8111385" cy="4882827"/>
          </a:xfrm>
          <a:prstGeom prst="rect">
            <a:avLst/>
          </a:prstGeom>
        </p:spPr>
      </p:pic>
      <p:sp>
        <p:nvSpPr>
          <p:cNvPr id="5" name="Metin kutusu 4"/>
          <p:cNvSpPr txBox="1"/>
          <p:nvPr/>
        </p:nvSpPr>
        <p:spPr>
          <a:xfrm>
            <a:off x="2339751" y="5589240"/>
            <a:ext cx="5607045" cy="830997"/>
          </a:xfrm>
          <a:prstGeom prst="rect">
            <a:avLst/>
          </a:prstGeom>
          <a:noFill/>
        </p:spPr>
        <p:txBody>
          <a:bodyPr wrap="square" rtlCol="0">
            <a:spAutoFit/>
          </a:bodyPr>
          <a:lstStyle/>
          <a:p>
            <a:r>
              <a:rPr lang="tr-TR" sz="1600" b="1" dirty="0"/>
              <a:t>Risk Skoru 15 ve Üzeri olan riskler için «Kurum Risk Tabanlı Ödenek Girişi» ekranından ödenek talebi yapılabilecektir.</a:t>
            </a:r>
          </a:p>
        </p:txBody>
      </p:sp>
    </p:spTree>
    <p:extLst>
      <p:ext uri="{BB962C8B-B14F-4D97-AF65-F5344CB8AC3E}">
        <p14:creationId xmlns:p14="http://schemas.microsoft.com/office/powerpoint/2010/main" val="3823281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MEBBİS RİSK DEĞERLENDİRME MODÜLÜ</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6" name="Resim 5"/>
          <p:cNvPicPr>
            <a:picLocks noChangeAspect="1"/>
          </p:cNvPicPr>
          <p:nvPr/>
        </p:nvPicPr>
        <p:blipFill rotWithShape="1">
          <a:blip r:embed="rId3" cstate="print"/>
          <a:srcRect b="26984"/>
          <a:stretch/>
        </p:blipFill>
        <p:spPr>
          <a:xfrm>
            <a:off x="539552" y="1556792"/>
            <a:ext cx="8064896" cy="4896544"/>
          </a:xfrm>
          <a:prstGeom prst="rect">
            <a:avLst/>
          </a:prstGeom>
        </p:spPr>
      </p:pic>
      <p:sp>
        <p:nvSpPr>
          <p:cNvPr id="3" name="Metin kutusu 2"/>
          <p:cNvSpPr txBox="1"/>
          <p:nvPr/>
        </p:nvSpPr>
        <p:spPr>
          <a:xfrm>
            <a:off x="2195736" y="4976008"/>
            <a:ext cx="2808311" cy="1477328"/>
          </a:xfrm>
          <a:prstGeom prst="rect">
            <a:avLst/>
          </a:prstGeom>
          <a:noFill/>
        </p:spPr>
        <p:txBody>
          <a:bodyPr wrap="square" rtlCol="0">
            <a:spAutoFit/>
          </a:bodyPr>
          <a:lstStyle/>
          <a:p>
            <a:r>
              <a:rPr lang="tr-TR" b="1" dirty="0"/>
              <a:t>Proforma Fatura alınarak tahmini bütçe girilerek, uygun ödenek kalemi seçilecektir.</a:t>
            </a:r>
          </a:p>
        </p:txBody>
      </p:sp>
    </p:spTree>
    <p:extLst>
      <p:ext uri="{BB962C8B-B14F-4D97-AF65-F5344CB8AC3E}">
        <p14:creationId xmlns:p14="http://schemas.microsoft.com/office/powerpoint/2010/main" val="494773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MEBBİS RİSK DEĞERLENDİRME MODÜLÜ</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223" y="1670815"/>
            <a:ext cx="5586077" cy="483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539552" y="2839869"/>
            <a:ext cx="1584176" cy="1754326"/>
          </a:xfrm>
          <a:prstGeom prst="rect">
            <a:avLst/>
          </a:prstGeom>
          <a:noFill/>
        </p:spPr>
        <p:txBody>
          <a:bodyPr wrap="square" rtlCol="0">
            <a:spAutoFit/>
          </a:bodyPr>
          <a:lstStyle/>
          <a:p>
            <a:r>
              <a:rPr lang="tr-TR" b="1" dirty="0"/>
              <a:t>Alınan Proforma Faturalar taratılarak modüle yüklenecek</a:t>
            </a:r>
          </a:p>
        </p:txBody>
      </p:sp>
      <p:sp>
        <p:nvSpPr>
          <p:cNvPr id="7" name="Köşeli Çift Ayraç 6"/>
          <p:cNvSpPr/>
          <p:nvPr/>
        </p:nvSpPr>
        <p:spPr>
          <a:xfrm>
            <a:off x="1881412" y="2888939"/>
            <a:ext cx="484632" cy="16561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231529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RİSK DEĞERLENDİRMESİNİN YENİLENMESİ</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
        <p:nvSpPr>
          <p:cNvPr id="9" name="İçerik Yer Tutucusu 2"/>
          <p:cNvSpPr>
            <a:spLocks noGrp="1"/>
          </p:cNvSpPr>
          <p:nvPr>
            <p:ph idx="1"/>
          </p:nvPr>
        </p:nvSpPr>
        <p:spPr>
          <a:xfrm>
            <a:off x="1043492" y="2323652"/>
            <a:ext cx="6777317" cy="3508977"/>
          </a:xfrm>
        </p:spPr>
        <p:txBody>
          <a:bodyPr>
            <a:normAutofit/>
          </a:bodyPr>
          <a:lstStyle/>
          <a:p>
            <a:r>
              <a:rPr lang="tr-TR" dirty="0"/>
              <a:t>Yapılmış risk değerlendirmesinin güncellenmesi tehlike sınıfına göre; çok tehlikeli iş yerlerinde en geç 2 yılda bir, tehlikeli sınıfta yer alan iş yerleri 4 yılda bir ve az tehlikeli sınıfta yer alan iş yerleri en geç 6 yılda bir risk analizi yaptırmak zorundadır. </a:t>
            </a:r>
          </a:p>
          <a:p>
            <a:r>
              <a:rPr lang="tr-TR" dirty="0"/>
              <a:t>Bununla birlikte;</a:t>
            </a:r>
          </a:p>
        </p:txBody>
      </p:sp>
    </p:spTree>
    <p:extLst>
      <p:ext uri="{BB962C8B-B14F-4D97-AF65-F5344CB8AC3E}">
        <p14:creationId xmlns:p14="http://schemas.microsoft.com/office/powerpoint/2010/main" val="3020633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RİSK DEĞERLENDİRMESİNİN YENİLENMESİ</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
        <p:nvSpPr>
          <p:cNvPr id="9" name="İçerik Yer Tutucusu 2"/>
          <p:cNvSpPr>
            <a:spLocks noGrp="1"/>
          </p:cNvSpPr>
          <p:nvPr>
            <p:ph idx="1"/>
          </p:nvPr>
        </p:nvSpPr>
        <p:spPr>
          <a:xfrm>
            <a:off x="827584" y="1772816"/>
            <a:ext cx="7632848" cy="4608512"/>
          </a:xfrm>
        </p:spPr>
        <p:txBody>
          <a:bodyPr>
            <a:noAutofit/>
          </a:bodyPr>
          <a:lstStyle/>
          <a:p>
            <a:r>
              <a:rPr lang="tr-TR" sz="2000" dirty="0"/>
              <a:t>a)İşyerinin taşınması veya binalarda değişiklik yapılması.</a:t>
            </a:r>
          </a:p>
          <a:p>
            <a:r>
              <a:rPr lang="tr-TR" sz="2000" dirty="0"/>
              <a:t>b)İşyerinde uygulanan teknoloji, kullanılan madde ve ekipmanlarda değişiklikler meydana gelmesi.</a:t>
            </a:r>
          </a:p>
          <a:p>
            <a:r>
              <a:rPr lang="tr-TR" sz="2000" dirty="0"/>
              <a:t>c)Üretim yönteminde değişiklikler olması.</a:t>
            </a:r>
          </a:p>
          <a:p>
            <a:r>
              <a:rPr lang="tr-TR" sz="2000" dirty="0"/>
              <a:t>d)İş kazası, meslek hastalığı veya ramak kala olay meydana gelmesi.</a:t>
            </a:r>
          </a:p>
          <a:p>
            <a:r>
              <a:rPr lang="tr-TR" sz="2000" dirty="0"/>
              <a:t>e)Çalışma ortamına ait sınır değerlere ilişkin bir mevzuat değişikliği olması.</a:t>
            </a:r>
          </a:p>
          <a:p>
            <a:r>
              <a:rPr lang="tr-TR" sz="2000" dirty="0"/>
              <a:t>f)Çalışma ortamı ölçümü ve sağlık gözetim sonuçlarına göre gerekli görülmesi.</a:t>
            </a:r>
          </a:p>
          <a:p>
            <a:r>
              <a:rPr lang="tr-TR" sz="2000" dirty="0"/>
              <a:t>g)İşyeri dışından kaynaklanan ve işyerini etkileyebilecek yeni bir tehlikenin ortaya çıkması, </a:t>
            </a:r>
          </a:p>
          <a:p>
            <a:pPr marL="68580" indent="0">
              <a:buNone/>
            </a:pPr>
            <a:r>
              <a:rPr lang="tr-TR" sz="2000" dirty="0"/>
              <a:t>Halinde daha önce yapılan risk analizi geçersiz sayılır ve yenilenmesi gerekir.</a:t>
            </a:r>
          </a:p>
        </p:txBody>
      </p:sp>
    </p:spTree>
    <p:extLst>
      <p:ext uri="{BB962C8B-B14F-4D97-AF65-F5344CB8AC3E}">
        <p14:creationId xmlns:p14="http://schemas.microsoft.com/office/powerpoint/2010/main" val="3936664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RİSK DEĞERLENDİRMESİNİN YENİLENMESİ</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
        <p:nvSpPr>
          <p:cNvPr id="3" name="İçerik Yer Tutucusu 2"/>
          <p:cNvSpPr>
            <a:spLocks noGrp="1"/>
          </p:cNvSpPr>
          <p:nvPr>
            <p:ph idx="1"/>
          </p:nvPr>
        </p:nvSpPr>
        <p:spPr/>
        <p:txBody>
          <a:bodyPr/>
          <a:lstStyle/>
          <a:p>
            <a:r>
              <a:rPr lang="tr-TR" b="1" dirty="0"/>
              <a:t>KISACA RİSK DEĞERLENDİRME</a:t>
            </a:r>
          </a:p>
        </p:txBody>
      </p:sp>
      <p:graphicFrame>
        <p:nvGraphicFramePr>
          <p:cNvPr id="6" name="5 Diyagram"/>
          <p:cNvGraphicFramePr/>
          <p:nvPr>
            <p:extLst>
              <p:ext uri="{D42A27DB-BD31-4B8C-83A1-F6EECF244321}">
                <p14:modId xmlns:p14="http://schemas.microsoft.com/office/powerpoint/2010/main" val="2755388307"/>
              </p:ext>
            </p:extLst>
          </p:nvPr>
        </p:nvGraphicFramePr>
        <p:xfrm>
          <a:off x="611561" y="2060848"/>
          <a:ext cx="7992887" cy="3870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19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2900" b="1" dirty="0"/>
              <a:t>RİSK DEĞERLENDİRMESİNİN FAYDALARI</a:t>
            </a:r>
          </a:p>
        </p:txBody>
      </p:sp>
      <p:sp>
        <p:nvSpPr>
          <p:cNvPr id="3" name="İçerik Yer Tutucusu 2"/>
          <p:cNvSpPr>
            <a:spLocks noGrp="1"/>
          </p:cNvSpPr>
          <p:nvPr>
            <p:ph idx="1"/>
          </p:nvPr>
        </p:nvSpPr>
        <p:spPr>
          <a:xfrm>
            <a:off x="1043492" y="2060848"/>
            <a:ext cx="6777317" cy="4176464"/>
          </a:xfrm>
        </p:spPr>
        <p:txBody>
          <a:bodyPr>
            <a:noAutofit/>
          </a:bodyPr>
          <a:lstStyle/>
          <a:p>
            <a:r>
              <a:rPr lang="tr-TR" b="1" dirty="0"/>
              <a:t>Tehlike ve riskleri önceden görebilme,</a:t>
            </a:r>
          </a:p>
          <a:p>
            <a:r>
              <a:rPr lang="tr-TR" b="1" dirty="0" err="1"/>
              <a:t>Proaktif</a:t>
            </a:r>
            <a:r>
              <a:rPr lang="tr-TR" b="1" dirty="0"/>
              <a:t> yaklaşımla acil durumlar için her an hazırlıklı olma,</a:t>
            </a:r>
          </a:p>
          <a:p>
            <a:r>
              <a:rPr lang="tr-TR" b="1" dirty="0"/>
              <a:t>İstenmeyen durumların önlenmesi ile maddi ve manevi kayıpların azaltılması,</a:t>
            </a:r>
          </a:p>
          <a:p>
            <a:r>
              <a:rPr lang="tr-TR" b="1" dirty="0"/>
              <a:t>Sorumlulukların ve görevlerin belirlenmesi ve paylaşımı,</a:t>
            </a:r>
          </a:p>
          <a:p>
            <a:r>
              <a:rPr lang="tr-TR" b="1" dirty="0"/>
              <a:t>Güvenli çalışma ortamı temini ile mutlu/huzurlu öğretmen, öğrenci, veli, toplum olarak sıralayabiliriz.</a:t>
            </a:r>
          </a:p>
          <a:p>
            <a:endParaRPr lang="tr-TR" b="1" dirty="0"/>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3966264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r>
              <a:rPr lang="tr-TR" sz="2800" b="1" dirty="0"/>
              <a:t>BAŞLICA BAŞVURU KAYNAKLARI</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
        <p:nvSpPr>
          <p:cNvPr id="3" name="İçerik Yer Tutucusu 2"/>
          <p:cNvSpPr>
            <a:spLocks noGrp="1"/>
          </p:cNvSpPr>
          <p:nvPr>
            <p:ph idx="1"/>
          </p:nvPr>
        </p:nvSpPr>
        <p:spPr/>
        <p:txBody>
          <a:bodyPr/>
          <a:lstStyle/>
          <a:p>
            <a:r>
              <a:rPr lang="tr-TR" b="1" dirty="0"/>
              <a:t>6331 Sayılı İş Sağlığı ve Güvenliği Kanunu</a:t>
            </a:r>
          </a:p>
          <a:p>
            <a:r>
              <a:rPr lang="tr-TR" b="1" dirty="0"/>
              <a:t>İş Sağlığı ve Güvenliği Risk Değerlendirmesi Yönetmeliği (</a:t>
            </a:r>
            <a:r>
              <a:rPr lang="tr-TR" dirty="0">
                <a:hlinkClick r:id="rId3"/>
              </a:rPr>
              <a:t>http://www.resmigazete.gov.tr/eskiler/2012/12/20121229-13.htm</a:t>
            </a:r>
            <a:r>
              <a:rPr lang="tr-TR" b="1" dirty="0"/>
              <a:t>)</a:t>
            </a:r>
          </a:p>
          <a:p>
            <a:r>
              <a:rPr lang="tr-TR" b="1" dirty="0">
                <a:hlinkClick r:id="rId4"/>
              </a:rPr>
              <a:t>Okullarda Güvenlik Önlemlerinin Alınması Konulu 2018/10 </a:t>
            </a:r>
            <a:r>
              <a:rPr lang="tr-TR" b="1" dirty="0" err="1">
                <a:hlinkClick r:id="rId4"/>
              </a:rPr>
              <a:t>Nolu</a:t>
            </a:r>
            <a:r>
              <a:rPr lang="tr-TR" b="1" dirty="0">
                <a:hlinkClick r:id="rId4"/>
              </a:rPr>
              <a:t> Genelge</a:t>
            </a:r>
            <a:r>
              <a:rPr lang="tr-TR" b="1" dirty="0"/>
              <a:t> </a:t>
            </a:r>
            <a:br>
              <a:rPr lang="tr-TR" dirty="0"/>
            </a:br>
            <a:r>
              <a:rPr lang="tr-TR" dirty="0"/>
              <a:t>(Destek Hizmetleri Genel Müdürlüğü)</a:t>
            </a:r>
            <a:endParaRPr lang="tr-TR" b="1" dirty="0"/>
          </a:p>
        </p:txBody>
      </p:sp>
    </p:spTree>
    <p:extLst>
      <p:ext uri="{BB962C8B-B14F-4D97-AF65-F5344CB8AC3E}">
        <p14:creationId xmlns:p14="http://schemas.microsoft.com/office/powerpoint/2010/main" val="534809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Autofit/>
          </a:bodyPr>
          <a:lstStyle/>
          <a:p>
            <a:pPr algn="ctr"/>
            <a:r>
              <a:rPr lang="tr-TR" sz="2800" b="1" dirty="0"/>
              <a:t>DİNLEDİĞİNİZ İÇİN TEŞEKKÜRLER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pic>
        <p:nvPicPr>
          <p:cNvPr id="5" name="İçerik Yer Tutucus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31840" y="1772816"/>
            <a:ext cx="2774685" cy="1482915"/>
          </a:xfrm>
        </p:spPr>
      </p:pic>
      <p:sp>
        <p:nvSpPr>
          <p:cNvPr id="6" name="İçerik Yer Tutucusu 2"/>
          <p:cNvSpPr txBox="1">
            <a:spLocks/>
          </p:cNvSpPr>
          <p:nvPr/>
        </p:nvSpPr>
        <p:spPr>
          <a:xfrm>
            <a:off x="1115616" y="2420888"/>
            <a:ext cx="6705193" cy="3411741"/>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endParaRPr lang="tr-TR" b="1" dirty="0"/>
          </a:p>
          <a:p>
            <a:pPr algn="ctr"/>
            <a:endParaRPr lang="tr-TR" b="1" dirty="0"/>
          </a:p>
          <a:p>
            <a:pPr marL="68580" indent="0" algn="ctr">
              <a:buNone/>
            </a:pPr>
            <a:r>
              <a:rPr lang="tr-TR" b="1" dirty="0"/>
              <a:t>Sakarya </a:t>
            </a:r>
          </a:p>
          <a:p>
            <a:pPr marL="68580" indent="0" algn="ctr">
              <a:buNone/>
            </a:pPr>
            <a:r>
              <a:rPr lang="tr-TR" b="1" dirty="0"/>
              <a:t>İl Milli Eğitim Müdürlüğü</a:t>
            </a:r>
          </a:p>
          <a:p>
            <a:pPr marL="68580" indent="0" algn="ctr">
              <a:buNone/>
            </a:pPr>
            <a:r>
              <a:rPr lang="tr-TR" b="1" dirty="0"/>
              <a:t>İşyeri Sağlığı ve Güvenliği Birimi</a:t>
            </a:r>
          </a:p>
          <a:p>
            <a:pPr marL="68580" indent="0" algn="ctr">
              <a:buNone/>
            </a:pPr>
            <a:r>
              <a:rPr lang="tr-TR" dirty="0">
                <a:hlinkClick r:id="rId4"/>
              </a:rPr>
              <a:t>http</a:t>
            </a:r>
            <a:r>
              <a:rPr lang="tr-TR">
                <a:hlinkClick r:id="rId4"/>
              </a:rPr>
              <a:t>://sakaryaisg.meb.gov.tr</a:t>
            </a:r>
            <a:endParaRPr lang="tr-TR" dirty="0"/>
          </a:p>
          <a:p>
            <a:pPr marL="68580" indent="0" algn="ctr">
              <a:buNone/>
            </a:pPr>
            <a:r>
              <a:rPr lang="tr-TR" dirty="0"/>
              <a:t>0 264 251 36 14 / 15 / 16 – Dahili:1274</a:t>
            </a:r>
            <a:endParaRPr lang="tr-TR" b="1" dirty="0"/>
          </a:p>
          <a:p>
            <a:pPr algn="ctr"/>
            <a:endParaRPr lang="tr-TR" b="1" dirty="0"/>
          </a:p>
        </p:txBody>
      </p:sp>
    </p:spTree>
    <p:extLst>
      <p:ext uri="{BB962C8B-B14F-4D97-AF65-F5344CB8AC3E}">
        <p14:creationId xmlns:p14="http://schemas.microsoft.com/office/powerpoint/2010/main" val="403727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2900" b="1" dirty="0"/>
              <a:t>RİSK DEĞERLENDİRMESİNİ KİM YAPAR?</a:t>
            </a:r>
          </a:p>
        </p:txBody>
      </p:sp>
      <p:sp>
        <p:nvSpPr>
          <p:cNvPr id="3" name="İçerik Yer Tutucusu 2"/>
          <p:cNvSpPr>
            <a:spLocks noGrp="1"/>
          </p:cNvSpPr>
          <p:nvPr>
            <p:ph idx="1"/>
          </p:nvPr>
        </p:nvSpPr>
        <p:spPr>
          <a:xfrm>
            <a:off x="1043492" y="2060848"/>
            <a:ext cx="6777317" cy="4176464"/>
          </a:xfrm>
        </p:spPr>
        <p:txBody>
          <a:bodyPr>
            <a:noAutofit/>
          </a:bodyPr>
          <a:lstStyle/>
          <a:p>
            <a:pPr marL="68580" indent="0">
              <a:buNone/>
            </a:pPr>
            <a:r>
              <a:rPr lang="tr-TR" sz="1900" b="1" dirty="0"/>
              <a:t>İş Sağlığı ve Güvenliği Risk Değerlendirmesi Yönetmeliği  5. Maddesinde;</a:t>
            </a:r>
          </a:p>
          <a:p>
            <a:r>
              <a:rPr lang="tr-TR" sz="1900" b="1" dirty="0"/>
              <a:t>(1)İşveren; çalışma ortamının ve çalışanların sağlık ve güvenliğini sağlama, sürdürme ve geliştirme amacı ile iş sağlığı ve güvenliği yönünden risk değerlendirmesi yapar veya yaptırır.</a:t>
            </a:r>
          </a:p>
          <a:p>
            <a:r>
              <a:rPr lang="tr-TR" sz="1900" b="1" dirty="0"/>
              <a:t>(2) Risk değerlendirmesinin gerçekleştirilmiş olması; işverenin, işyerinde iş sağlığı ve güvenliğinin sağlanması yükümlülüğünü ortadan kaldırmaz.</a:t>
            </a:r>
          </a:p>
          <a:p>
            <a:r>
              <a:rPr lang="tr-TR" sz="1900" b="1" dirty="0"/>
              <a:t>(3) İşveren, risk değerlendirmesi çalışmalarında görevlendirilen kişi veya kişilere risk değerlendirmesi ile ilgili ihtiyaç duydukları her türlü bilgi ve belgeyi temin eder.</a:t>
            </a:r>
          </a:p>
          <a:p>
            <a:pPr marL="68580" indent="0">
              <a:buNone/>
            </a:pPr>
            <a:r>
              <a:rPr lang="tr-TR" sz="1900" b="1" dirty="0"/>
              <a:t>Denilmektedir.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389574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2900" b="1" dirty="0"/>
              <a:t>RİSK DEĞERLENDİRMESİNİ KİM YAPAR?</a:t>
            </a:r>
          </a:p>
        </p:txBody>
      </p:sp>
      <p:sp>
        <p:nvSpPr>
          <p:cNvPr id="3" name="İçerik Yer Tutucusu 2"/>
          <p:cNvSpPr>
            <a:spLocks noGrp="1"/>
          </p:cNvSpPr>
          <p:nvPr>
            <p:ph idx="1"/>
          </p:nvPr>
        </p:nvSpPr>
        <p:spPr>
          <a:xfrm>
            <a:off x="1043492" y="2060848"/>
            <a:ext cx="6777317" cy="4176464"/>
          </a:xfrm>
        </p:spPr>
        <p:txBody>
          <a:bodyPr>
            <a:noAutofit/>
          </a:bodyPr>
          <a:lstStyle/>
          <a:p>
            <a:pPr marL="68580" indent="0">
              <a:buNone/>
            </a:pPr>
            <a:r>
              <a:rPr lang="tr-TR" sz="2000" b="1" dirty="0"/>
              <a:t>İş Sağlığı ve Güvenliği Risk Değerlendirmesi Yönetmeliği’ 6. Maddesi;</a:t>
            </a:r>
          </a:p>
          <a:p>
            <a:pPr marL="68580" indent="0">
              <a:buNone/>
            </a:pPr>
            <a:r>
              <a:rPr lang="tr-TR" sz="1800" b="1" dirty="0">
                <a:solidFill>
                  <a:schemeClr val="accent1"/>
                </a:solidFill>
              </a:rPr>
              <a:t>Risk değerlendirmesi</a:t>
            </a:r>
            <a:r>
              <a:rPr lang="tr-TR" sz="1800" b="1" dirty="0"/>
              <a:t>, işverenin oluşturduğu </a:t>
            </a:r>
            <a:r>
              <a:rPr lang="tr-TR" sz="1800" b="1" dirty="0">
                <a:solidFill>
                  <a:schemeClr val="accent1"/>
                </a:solidFill>
              </a:rPr>
              <a:t>bir ekip tarafından gerçekleştirilir</a:t>
            </a:r>
            <a:r>
              <a:rPr lang="tr-TR" sz="1800" b="1" dirty="0"/>
              <a:t>. Risk değerlendirmesi ekibi aşağıdakilerden oluşur.</a:t>
            </a:r>
          </a:p>
          <a:p>
            <a:r>
              <a:rPr lang="tr-TR" sz="1800" b="1" dirty="0"/>
              <a:t>a) İşveren veya işveren vekili.</a:t>
            </a:r>
          </a:p>
          <a:p>
            <a:r>
              <a:rPr lang="tr-TR" sz="1800" b="1" dirty="0"/>
              <a:t>b) İşyerinde sağlık ve güvenlik hizmetini yürüten iş güvenliği uzmanları ile işyeri hekimleri.</a:t>
            </a:r>
          </a:p>
          <a:p>
            <a:r>
              <a:rPr lang="tr-TR" sz="1800" b="1" dirty="0"/>
              <a:t>c) İşyerindeki çalışan temsilcileri.</a:t>
            </a:r>
          </a:p>
          <a:p>
            <a:r>
              <a:rPr lang="tr-TR" sz="1800" b="1" dirty="0"/>
              <a:t>ç) İşyerindeki destek elemanları.</a:t>
            </a:r>
          </a:p>
          <a:p>
            <a:r>
              <a:rPr lang="tr-TR" sz="1800" b="1" dirty="0"/>
              <a:t>d) İşyerindeki bütün birimleri temsil edecek şekilde belirlenen ve işyerinde yürütülen çalışmalar, mevcut veya muhtemel tehlike kaynakları ile riskler konusunda bilgi sahibi çalışanlar.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14160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2900" b="1" dirty="0"/>
              <a:t>RİSK DEĞERLENDİRMESİNİ KİM YAPAR?</a:t>
            </a:r>
          </a:p>
        </p:txBody>
      </p:sp>
      <p:sp>
        <p:nvSpPr>
          <p:cNvPr id="3" name="İçerik Yer Tutucusu 2"/>
          <p:cNvSpPr>
            <a:spLocks noGrp="1"/>
          </p:cNvSpPr>
          <p:nvPr>
            <p:ph idx="1"/>
          </p:nvPr>
        </p:nvSpPr>
        <p:spPr>
          <a:xfrm>
            <a:off x="1043492" y="2060848"/>
            <a:ext cx="6984892" cy="4176464"/>
          </a:xfrm>
        </p:spPr>
        <p:txBody>
          <a:bodyPr>
            <a:noAutofit/>
          </a:bodyPr>
          <a:lstStyle/>
          <a:p>
            <a:pPr marL="68580" indent="0">
              <a:buNone/>
            </a:pPr>
            <a:r>
              <a:rPr lang="tr-TR" sz="2600" b="1" dirty="0"/>
              <a:t>Yönetmelikte de belirtildiği </a:t>
            </a:r>
            <a:r>
              <a:rPr lang="tr-TR" sz="2600" b="1" dirty="0">
                <a:solidFill>
                  <a:schemeClr val="accent1"/>
                </a:solidFill>
              </a:rPr>
              <a:t>Risk Değerlendirmesi </a:t>
            </a:r>
            <a:r>
              <a:rPr lang="tr-TR" sz="2600" b="1" dirty="0"/>
              <a:t>bir </a:t>
            </a:r>
            <a:r>
              <a:rPr lang="tr-TR" sz="2600" b="1" dirty="0">
                <a:solidFill>
                  <a:schemeClr val="accent1"/>
                </a:solidFill>
              </a:rPr>
              <a:t>EKİP</a:t>
            </a:r>
            <a:r>
              <a:rPr lang="tr-TR" sz="2600" b="1" dirty="0"/>
              <a:t> işidir. </a:t>
            </a:r>
          </a:p>
          <a:p>
            <a:pPr marL="68580" indent="0">
              <a:buNone/>
            </a:pPr>
            <a:r>
              <a:rPr lang="tr-TR" sz="2600" b="1" dirty="0"/>
              <a:t>Ekipteki kişilerin uygun seçilmesi , her birinin iş güvenliği kültürüne sahip olması, iş güvenliğinin okullarımızdaki ve hayatımızdaki gerekliliğine ve önemine vakıf olması, risk değerlendirmelerinin amacına ulaşabilmesi ve kazasız bir eğitim-öğretim hayatı için son derece önemlidir.</a:t>
            </a:r>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337794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908720"/>
            <a:ext cx="7024744" cy="792088"/>
          </a:xfrm>
        </p:spPr>
        <p:txBody>
          <a:bodyPr>
            <a:noAutofit/>
          </a:bodyPr>
          <a:lstStyle/>
          <a:p>
            <a:r>
              <a:rPr lang="tr-TR" sz="2800" b="1" dirty="0"/>
              <a:t>RİSK DEĞERLENDİRMESİ TEMEL TANIMLAR</a:t>
            </a:r>
          </a:p>
        </p:txBody>
      </p:sp>
      <p:sp>
        <p:nvSpPr>
          <p:cNvPr id="3" name="İçerik Yer Tutucusu 2"/>
          <p:cNvSpPr>
            <a:spLocks noGrp="1"/>
          </p:cNvSpPr>
          <p:nvPr>
            <p:ph idx="1"/>
          </p:nvPr>
        </p:nvSpPr>
        <p:spPr>
          <a:xfrm>
            <a:off x="1043492" y="2060848"/>
            <a:ext cx="6984892" cy="4176464"/>
          </a:xfrm>
        </p:spPr>
        <p:txBody>
          <a:bodyPr>
            <a:noAutofit/>
          </a:bodyPr>
          <a:lstStyle/>
          <a:p>
            <a:r>
              <a:rPr lang="tr-TR" sz="2600" b="1" dirty="0"/>
              <a:t>Risk; </a:t>
            </a:r>
            <a:r>
              <a:rPr lang="tr-TR" sz="2800" dirty="0"/>
              <a:t>Tehlikeden kaynaklanacak kayıp, yaralanma ya da başka zararlı sonuç meydana gelme ihtimalidir.</a:t>
            </a:r>
          </a:p>
          <a:p>
            <a:r>
              <a:rPr lang="tr-TR" sz="2800" b="1" dirty="0"/>
              <a:t>Tehlike; </a:t>
            </a:r>
            <a:r>
              <a:rPr lang="tr-TR" sz="2800" dirty="0"/>
              <a:t>İşyerinde var olan ya da dışarıdan gelebilecek, çalışanı veya işyerini etkileyebilecek zarar veya hasar verme potansiyelidir.</a:t>
            </a:r>
          </a:p>
          <a:p>
            <a:r>
              <a:rPr lang="tr-TR" sz="2800" b="1" dirty="0"/>
              <a:t>Risk = İhtimal   / Tehlike = Potansiyel</a:t>
            </a:r>
            <a:endParaRPr lang="tr-TR" sz="2600" b="1" dirty="0"/>
          </a:p>
        </p:txBody>
      </p:sp>
      <p:sp>
        <p:nvSpPr>
          <p:cNvPr id="4" name="Metin kutusu 3"/>
          <p:cNvSpPr txBox="1"/>
          <p:nvPr/>
        </p:nvSpPr>
        <p:spPr>
          <a:xfrm>
            <a:off x="4738238" y="77323"/>
            <a:ext cx="3168352" cy="461665"/>
          </a:xfrm>
          <a:prstGeom prst="rect">
            <a:avLst/>
          </a:prstGeom>
          <a:noFill/>
        </p:spPr>
        <p:txBody>
          <a:bodyPr wrap="square" rtlCol="0">
            <a:spAutoFit/>
          </a:bodyPr>
          <a:lstStyle/>
          <a:p>
            <a:r>
              <a:rPr lang="tr-TR" sz="2400" b="1" dirty="0"/>
              <a:t>SAKARYA MEM İSGB</a:t>
            </a:r>
          </a:p>
        </p:txBody>
      </p:sp>
    </p:spTree>
    <p:extLst>
      <p:ext uri="{BB962C8B-B14F-4D97-AF65-F5344CB8AC3E}">
        <p14:creationId xmlns:p14="http://schemas.microsoft.com/office/powerpoint/2010/main" val="3912961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336</TotalTime>
  <Words>2343</Words>
  <Application>Microsoft Office PowerPoint</Application>
  <PresentationFormat>Ekran Gösterisi (4:3)</PresentationFormat>
  <Paragraphs>494</Paragraphs>
  <Slides>51</Slides>
  <Notes>51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51</vt:i4>
      </vt:variant>
    </vt:vector>
  </HeadingPairs>
  <TitlesOfParts>
    <vt:vector size="55" baseType="lpstr">
      <vt:lpstr>Calibri</vt:lpstr>
      <vt:lpstr>Century Gothic</vt:lpstr>
      <vt:lpstr>Wingdings 2</vt:lpstr>
      <vt:lpstr>Austin</vt:lpstr>
      <vt:lpstr>HOŞ GELDİNİZ!</vt:lpstr>
      <vt:lpstr>RİSK DEĞERLENDİRMESİ NEDİR?</vt:lpstr>
      <vt:lpstr>NİÇİN RİSK DEĞERLENDİRMESİ?</vt:lpstr>
      <vt:lpstr>NİÇİN RİSK DEĞERLENDİRMESİ?</vt:lpstr>
      <vt:lpstr>RİSK DEĞERLENDİRMESİNİN FAYDALARI</vt:lpstr>
      <vt:lpstr>RİSK DEĞERLENDİRMESİNİ KİM YAPAR?</vt:lpstr>
      <vt:lpstr>RİSK DEĞERLENDİRMESİNİ KİM YAPAR?</vt:lpstr>
      <vt:lpstr>RİSK DEĞERLENDİRMESİNİ KİM YAPAR?</vt:lpstr>
      <vt:lpstr>RİSK DEĞERLENDİRMESİ TEMEL TANIMLAR</vt:lpstr>
      <vt:lpstr>RİSK DEĞERLENDİRMESİ TEMEL TANIMLAR</vt:lpstr>
      <vt:lpstr>RİSK DEĞERLENDİRMESİ TEMEL TANIMLAR</vt:lpstr>
      <vt:lpstr>RİSK DEĞERLENDİRMESİ TEMEL TANIMLAR</vt:lpstr>
      <vt:lpstr>RİSK DEĞERLENDİRMESİ TEMEL TANIMLAR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OKULLARDA OLUŞABİLECEK RİSKLER</vt:lpstr>
      <vt:lpstr>RİSKLERDEN NASIL KORUNURUZ?</vt:lpstr>
      <vt:lpstr>RİSK DEĞERLENDİRME ADIMLARI</vt:lpstr>
      <vt:lpstr>RİSK DEĞERLENDİRME ADIMLARI</vt:lpstr>
      <vt:lpstr>RİSK DEĞERLENDİRME YÖNTEMİ</vt:lpstr>
      <vt:lpstr>RİSK DEĞERLENDİRME YÖNTEMİ</vt:lpstr>
      <vt:lpstr>RİSK DEĞERLENDİRME YÖNTEMİ</vt:lpstr>
      <vt:lpstr>MEBBİS RİSK DEĞERLENDİRME MODÜLÜ</vt:lpstr>
      <vt:lpstr>MEBBİS RİSK DEĞERLENDİRME MODÜLÜ</vt:lpstr>
      <vt:lpstr>MEBBİS RİSK DEĞERLENDİRME MODÜLÜ</vt:lpstr>
      <vt:lpstr>MEBBİS RİSK DEĞERLENDİRME MODÜLÜ</vt:lpstr>
      <vt:lpstr>MEBBİS RİSK DEĞERLENDİRME MODÜLÜ</vt:lpstr>
      <vt:lpstr>MEBBİS RİSK DEĞERLENDİRME MODÜLÜ</vt:lpstr>
      <vt:lpstr>MEBBİS RİSK DEĞERLENDİRME MODÜLÜ</vt:lpstr>
      <vt:lpstr>MEBBİS RİSK DEĞERLENDİRME MODÜLÜ</vt:lpstr>
      <vt:lpstr>MEBBİS RİSK DEĞERLENDİRME MODÜLÜ</vt:lpstr>
      <vt:lpstr>RİSK DEĞERLENDİRMESİNİN YENİLENMESİ</vt:lpstr>
      <vt:lpstr>RİSK DEĞERLENDİRMESİNİN YENİLENMESİ</vt:lpstr>
      <vt:lpstr>RİSK DEĞERLENDİRMESİNİN YENİLENMESİ</vt:lpstr>
      <vt:lpstr>BAŞLICA BAŞVURU KAYNAKLARI</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DEĞERLENDİRMESİ NEDİR?</dc:title>
  <dc:creator>RamazanCALISKAN01</dc:creator>
  <cp:lastModifiedBy>Bülent</cp:lastModifiedBy>
  <cp:revision>58</cp:revision>
  <dcterms:created xsi:type="dcterms:W3CDTF">2019-03-28T11:11:11Z</dcterms:created>
  <dcterms:modified xsi:type="dcterms:W3CDTF">2020-11-05T08:16:35Z</dcterms:modified>
</cp:coreProperties>
</file>